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256" r:id="rId5"/>
    <p:sldId id="257" r:id="rId6"/>
    <p:sldId id="267" r:id="rId7"/>
    <p:sldId id="258" r:id="rId8"/>
    <p:sldId id="268" r:id="rId9"/>
    <p:sldId id="259" r:id="rId10"/>
    <p:sldId id="277" r:id="rId11"/>
    <p:sldId id="260" r:id="rId12"/>
    <p:sldId id="270" r:id="rId13"/>
    <p:sldId id="261" r:id="rId14"/>
    <p:sldId id="271" r:id="rId15"/>
    <p:sldId id="262" r:id="rId16"/>
    <p:sldId id="272" r:id="rId17"/>
    <p:sldId id="263" r:id="rId18"/>
    <p:sldId id="273" r:id="rId19"/>
    <p:sldId id="264" r:id="rId20"/>
    <p:sldId id="274" r:id="rId21"/>
    <p:sldId id="265" r:id="rId22"/>
    <p:sldId id="275" r:id="rId23"/>
    <p:sldId id="266" r:id="rId24"/>
    <p:sldId id="276" r:id="rId25"/>
  </p:sldIdLst>
  <p:sldSz cx="9144000" cy="6858000" type="screen4x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ke Dahm" initials="AD" lastIdx="1" clrIdx="0">
    <p:extLst>
      <p:ext uri="{19B8F6BF-5375-455C-9EA6-DF929625EA0E}">
        <p15:presenceInfo xmlns:p15="http://schemas.microsoft.com/office/powerpoint/2012/main" userId="Anke Dahm" providerId="None"/>
      </p:ext>
    </p:extLst>
  </p:cmAuthor>
  <p:cmAuthor id="2" name="IZC\Bernd.Dittrich" initials="I" lastIdx="1" clrIdx="1">
    <p:extLst>
      <p:ext uri="{19B8F6BF-5375-455C-9EA6-DF929625EA0E}">
        <p15:presenceInfo xmlns:p15="http://schemas.microsoft.com/office/powerpoint/2012/main" userId="IZC\Bernd.Dittric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718" autoAdjust="0"/>
  </p:normalViewPr>
  <p:slideViewPr>
    <p:cSldViewPr snapToGrid="0">
      <p:cViewPr varScale="1">
        <p:scale>
          <a:sx n="61" d="100"/>
          <a:sy n="61" d="100"/>
        </p:scale>
        <p:origin x="1428" y="52"/>
      </p:cViewPr>
      <p:guideLst/>
    </p:cSldViewPr>
  </p:slideViewPr>
  <p:notesTextViewPr>
    <p:cViewPr>
      <p:scale>
        <a:sx n="1" d="1"/>
        <a:sy n="1" d="1"/>
      </p:scale>
      <p:origin x="0" y="0"/>
    </p:cViewPr>
  </p:notesTextViewPr>
  <p:sorterViewPr>
    <p:cViewPr>
      <p:scale>
        <a:sx n="100" d="100"/>
        <a:sy n="100" d="100"/>
      </p:scale>
      <p:origin x="0" y="-5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0A399F5E-E784-460B-9B6F-D7F521833A6F}" type="datetimeFigureOut">
              <a:rPr lang="de-DE" smtClean="0"/>
              <a:t>13.10.2021</a:t>
            </a:fld>
            <a:endParaRPr lang="de-DE"/>
          </a:p>
        </p:txBody>
      </p:sp>
      <p:sp>
        <p:nvSpPr>
          <p:cNvPr id="4" name="Fußzeilenplatzhalter 3"/>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3074D56B-9048-4DF5-8E7F-BAF4EE113C3A}" type="slidenum">
              <a:rPr lang="de-DE" smtClean="0"/>
              <a:t>‹Nr.›</a:t>
            </a:fld>
            <a:endParaRPr lang="de-DE"/>
          </a:p>
        </p:txBody>
      </p:sp>
    </p:spTree>
    <p:extLst>
      <p:ext uri="{BB962C8B-B14F-4D97-AF65-F5344CB8AC3E}">
        <p14:creationId xmlns:p14="http://schemas.microsoft.com/office/powerpoint/2010/main" val="35426654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EB613E7A-A3BB-40D7-88D3-62BC03A1569B}" type="datetimeFigureOut">
              <a:rPr lang="de-DE" smtClean="0"/>
              <a:t>13.10.2021</a:t>
            </a:fld>
            <a:endParaRPr lang="de-DE" dirty="0"/>
          </a:p>
        </p:txBody>
      </p:sp>
      <p:sp>
        <p:nvSpPr>
          <p:cNvPr id="4" name="Folienbildplatzhalter 3"/>
          <p:cNvSpPr>
            <a:spLocks noGrp="1" noRot="1" noChangeAspect="1"/>
          </p:cNvSpPr>
          <p:nvPr>
            <p:ph type="sldImg" idx="2"/>
          </p:nvPr>
        </p:nvSpPr>
        <p:spPr>
          <a:xfrm>
            <a:off x="1114425" y="1233488"/>
            <a:ext cx="4440238" cy="3332162"/>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8FEB6E35-2952-4E25-9D7B-987B19CF7050}" type="slidenum">
              <a:rPr lang="de-DE" smtClean="0"/>
              <a:t>‹Nr.›</a:t>
            </a:fld>
            <a:endParaRPr lang="de-DE" dirty="0"/>
          </a:p>
        </p:txBody>
      </p:sp>
    </p:spTree>
    <p:extLst>
      <p:ext uri="{BB962C8B-B14F-4D97-AF65-F5344CB8AC3E}">
        <p14:creationId xmlns:p14="http://schemas.microsoft.com/office/powerpoint/2010/main" val="2188190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Nennen Sie die Krankheit, die bei der linken Person vorliegt. → Trisomie 21</a:t>
            </a:r>
          </a:p>
          <a:p>
            <a:r>
              <a:rPr lang="de-DE" dirty="0"/>
              <a:t>Nennen Sie die Mutationsart, der Trisomie 21 zugeordnet werden kann. → Genommutation</a:t>
            </a:r>
          </a:p>
        </p:txBody>
      </p:sp>
      <p:sp>
        <p:nvSpPr>
          <p:cNvPr id="4" name="Foliennummernplatzhalter 3"/>
          <p:cNvSpPr>
            <a:spLocks noGrp="1"/>
          </p:cNvSpPr>
          <p:nvPr>
            <p:ph type="sldNum" sz="quarter" idx="5"/>
          </p:nvPr>
        </p:nvSpPr>
        <p:spPr/>
        <p:txBody>
          <a:bodyPr/>
          <a:lstStyle/>
          <a:p>
            <a:fld id="{8FEB6E35-2952-4E25-9D7B-987B19CF7050}" type="slidenum">
              <a:rPr lang="de-DE" smtClean="0"/>
              <a:t>2</a:t>
            </a:fld>
            <a:endParaRPr lang="de-DE" dirty="0"/>
          </a:p>
        </p:txBody>
      </p:sp>
    </p:spTree>
    <p:extLst>
      <p:ext uri="{BB962C8B-B14F-4D97-AF65-F5344CB8AC3E}">
        <p14:creationId xmlns:p14="http://schemas.microsoft.com/office/powerpoint/2010/main" val="3308965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Beschreiben Sie, wie eine Punktmutation, die eine Restriktionsschnittstelle betrifft, diagnostiziert werden kann.</a:t>
            </a:r>
          </a:p>
          <a:p>
            <a:r>
              <a:rPr lang="de-DE" dirty="0"/>
              <a:t>Die linke (P1) und die rechte (P2) Probe werden jeweils mit dem Restriktionsenzym EcoRI verdaut. Anschließend werden beide Proben gelelektrophoretisch aufgetrennt. Da EcoRI die Probe P1 schneiden kann, sind im Elektropherogramm zwei kleine Banden zu sein. Bei Probe P2 kann EcoRI aufgrund der Mutation nicht schneiden. Im Elektropherogramm erscheint eine größere Bande. Die DNA-Fragmente, die beim Restriktionsverdau entstehen unterscheiden sich in Anzahl und Länge. Man spricht von einem Restriktionsfragmentlängenpolymorphismus (RFLP). So kann sichtbar gemacht werden, ob eine Mutation vorliegt oder nicht. Voraussetzung ist jedoch, dass durch die Mutation eine Restriktionsschnittstelle betroffen ist.</a:t>
            </a:r>
          </a:p>
        </p:txBody>
      </p:sp>
      <p:sp>
        <p:nvSpPr>
          <p:cNvPr id="4" name="Foliennummernplatzhalter 3"/>
          <p:cNvSpPr>
            <a:spLocks noGrp="1"/>
          </p:cNvSpPr>
          <p:nvPr>
            <p:ph type="sldNum" sz="quarter" idx="5"/>
          </p:nvPr>
        </p:nvSpPr>
        <p:spPr/>
        <p:txBody>
          <a:bodyPr/>
          <a:lstStyle/>
          <a:p>
            <a:fld id="{8FEB6E35-2952-4E25-9D7B-987B19CF7050}" type="slidenum">
              <a:rPr lang="de-DE" smtClean="0"/>
              <a:t>18</a:t>
            </a:fld>
            <a:endParaRPr lang="de-DE" dirty="0"/>
          </a:p>
        </p:txBody>
      </p:sp>
    </p:spTree>
    <p:extLst>
      <p:ext uri="{BB962C8B-B14F-4D97-AF65-F5344CB8AC3E}">
        <p14:creationId xmlns:p14="http://schemas.microsoft.com/office/powerpoint/2010/main" val="3833848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Beschreiben Sie, wie eine Insertion (in vorliegenden Fall eine Verlängerung eines Short-Tandem-Repeats) diagnostiziert werden kann.</a:t>
            </a:r>
          </a:p>
          <a:p>
            <a:r>
              <a:rPr lang="de-DE" dirty="0"/>
              <a:t>Die Short-Tandem-Repeats (STRs) unterscheiden sich in ihrer Länge. Man kann eine PCR durchführen, bei der die Primer den Short-Tandem-Repeat flankieren. Anhand der Länge des PCR-Produktes kann man auf die Anzahl der Repeats des STRs rückschließen.</a:t>
            </a:r>
          </a:p>
        </p:txBody>
      </p:sp>
      <p:sp>
        <p:nvSpPr>
          <p:cNvPr id="4" name="Foliennummernplatzhalter 3"/>
          <p:cNvSpPr>
            <a:spLocks noGrp="1"/>
          </p:cNvSpPr>
          <p:nvPr>
            <p:ph type="sldNum" sz="quarter" idx="5"/>
          </p:nvPr>
        </p:nvSpPr>
        <p:spPr/>
        <p:txBody>
          <a:bodyPr/>
          <a:lstStyle/>
          <a:p>
            <a:fld id="{8FEB6E35-2952-4E25-9D7B-987B19CF7050}" type="slidenum">
              <a:rPr lang="de-DE" smtClean="0"/>
              <a:t>20</a:t>
            </a:fld>
            <a:endParaRPr lang="de-DE" dirty="0"/>
          </a:p>
        </p:txBody>
      </p:sp>
    </p:spTree>
    <p:extLst>
      <p:ext uri="{BB962C8B-B14F-4D97-AF65-F5344CB8AC3E}">
        <p14:creationId xmlns:p14="http://schemas.microsoft.com/office/powerpoint/2010/main" val="2374992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FEB6E35-2952-4E25-9D7B-987B19CF7050}" type="slidenum">
              <a:rPr lang="de-DE" smtClean="0"/>
              <a:t>21</a:t>
            </a:fld>
            <a:endParaRPr lang="de-DE" dirty="0"/>
          </a:p>
        </p:txBody>
      </p:sp>
    </p:spTree>
    <p:extLst>
      <p:ext uri="{BB962C8B-B14F-4D97-AF65-F5344CB8AC3E}">
        <p14:creationId xmlns:p14="http://schemas.microsoft.com/office/powerpoint/2010/main" val="108734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Anleitung: Klicken Sie bitte auf </a:t>
            </a:r>
            <a:r>
              <a:rPr lang="de-DE" dirty="0" smtClean="0"/>
              <a:t>den Link. </a:t>
            </a:r>
            <a:r>
              <a:rPr lang="de-DE" dirty="0"/>
              <a:t>Es startet ein Video, auf dem ein Kind mit Katzenschreisyndrom zu sehen ist. Außerdem hört man die katzenähnlichen Schreie des Kindes. </a:t>
            </a:r>
          </a:p>
          <a:p>
            <a:r>
              <a:rPr lang="de-DE" dirty="0"/>
              <a:t>Nennen Sie die Krankheit, die bei dem Kind vorliegt. → Katzenschreisyndrom</a:t>
            </a:r>
          </a:p>
          <a:p>
            <a:r>
              <a:rPr lang="de-DE" dirty="0"/>
              <a:t>Nennen Sie die Mutationsart, der das Katzenschreisyndrom zugeordnet werden kann. → Chromosomenmutation</a:t>
            </a:r>
          </a:p>
          <a:p>
            <a:r>
              <a:rPr lang="de-DE" dirty="0"/>
              <a:t>Anleitung: Um die Überschrift einzublenden, klicken Sie bitte neben das Bild.</a:t>
            </a:r>
          </a:p>
          <a:p>
            <a:endParaRPr lang="de-DE" dirty="0"/>
          </a:p>
        </p:txBody>
      </p:sp>
      <p:sp>
        <p:nvSpPr>
          <p:cNvPr id="4" name="Foliennummernplatzhalter 3"/>
          <p:cNvSpPr>
            <a:spLocks noGrp="1"/>
          </p:cNvSpPr>
          <p:nvPr>
            <p:ph type="sldNum" sz="quarter" idx="5"/>
          </p:nvPr>
        </p:nvSpPr>
        <p:spPr/>
        <p:txBody>
          <a:bodyPr/>
          <a:lstStyle/>
          <a:p>
            <a:fld id="{8FEB6E35-2952-4E25-9D7B-987B19CF7050}" type="slidenum">
              <a:rPr lang="de-DE" smtClean="0"/>
              <a:t>4</a:t>
            </a:fld>
            <a:endParaRPr lang="de-DE" dirty="0"/>
          </a:p>
        </p:txBody>
      </p:sp>
    </p:spTree>
    <p:extLst>
      <p:ext uri="{BB962C8B-B14F-4D97-AF65-F5344CB8AC3E}">
        <p14:creationId xmlns:p14="http://schemas.microsoft.com/office/powerpoint/2010/main" val="2656651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Nennen Sie die Krankheit, die hier vorliegt. → Sichelzellanämie</a:t>
            </a:r>
          </a:p>
          <a:p>
            <a:r>
              <a:rPr lang="de-DE" dirty="0"/>
              <a:t>Nennen Sie die Mutationsart, der die Sichelzellanämie zugeordnet werden kann. → Genmutation/Punktmutation</a:t>
            </a:r>
          </a:p>
          <a:p>
            <a:endParaRPr lang="de-DE" dirty="0"/>
          </a:p>
        </p:txBody>
      </p:sp>
      <p:sp>
        <p:nvSpPr>
          <p:cNvPr id="4" name="Foliennummernplatzhalter 3"/>
          <p:cNvSpPr>
            <a:spLocks noGrp="1"/>
          </p:cNvSpPr>
          <p:nvPr>
            <p:ph type="sldNum" sz="quarter" idx="5"/>
          </p:nvPr>
        </p:nvSpPr>
        <p:spPr/>
        <p:txBody>
          <a:bodyPr/>
          <a:lstStyle/>
          <a:p>
            <a:fld id="{8FEB6E35-2952-4E25-9D7B-987B19CF7050}" type="slidenum">
              <a:rPr lang="de-DE" smtClean="0"/>
              <a:t>6</a:t>
            </a:fld>
            <a:endParaRPr lang="de-DE" dirty="0"/>
          </a:p>
        </p:txBody>
      </p:sp>
    </p:spTree>
    <p:extLst>
      <p:ext uri="{BB962C8B-B14F-4D97-AF65-F5344CB8AC3E}">
        <p14:creationId xmlns:p14="http://schemas.microsoft.com/office/powerpoint/2010/main" val="1484015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der rechten Sequenz liegt eine Punktmutation (rot markiert) vor.</a:t>
            </a:r>
          </a:p>
          <a:p>
            <a:r>
              <a:rPr lang="de-DE" dirty="0"/>
              <a:t>Beschreiben Sie, welche Folgen die Punktmutation für diesen DNA-Abschnitt hat. → Aufgrund der Punktmutation wird die Erkennungssequenz/Restriktionsschnittstelle für das Restriktionsenzym EcoRI verändert. EcoRI kann den DNA-Abschnitt nicht mehr in zwei Fragmente schneiden.</a:t>
            </a:r>
          </a:p>
          <a:p>
            <a:endParaRPr lang="de-DE" dirty="0"/>
          </a:p>
        </p:txBody>
      </p:sp>
      <p:sp>
        <p:nvSpPr>
          <p:cNvPr id="4" name="Foliennummernplatzhalter 3"/>
          <p:cNvSpPr>
            <a:spLocks noGrp="1"/>
          </p:cNvSpPr>
          <p:nvPr>
            <p:ph type="sldNum" sz="quarter" idx="5"/>
          </p:nvPr>
        </p:nvSpPr>
        <p:spPr/>
        <p:txBody>
          <a:bodyPr/>
          <a:lstStyle/>
          <a:p>
            <a:fld id="{8FEB6E35-2952-4E25-9D7B-987B19CF7050}" type="slidenum">
              <a:rPr lang="de-DE" smtClean="0"/>
              <a:t>8</a:t>
            </a:fld>
            <a:endParaRPr lang="de-DE" dirty="0"/>
          </a:p>
        </p:txBody>
      </p:sp>
    </p:spTree>
    <p:extLst>
      <p:ext uri="{BB962C8B-B14F-4D97-AF65-F5344CB8AC3E}">
        <p14:creationId xmlns:p14="http://schemas.microsoft.com/office/powerpoint/2010/main" val="1966160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Beschreiben Sie, wie sich der obere Abschnitt des Chorea Huntington-Gens (Huntingtin-Gens) vom unteren, mutierten Abschnitt unterscheidet. → Der untere Abschnitt besteht aus 37-80 CAG-Tripletts (Repeats), wohingegen der obere Abschnitt lediglich aus 10-26 CAG-Tripletts besteht.</a:t>
            </a:r>
          </a:p>
          <a:p>
            <a:r>
              <a:rPr lang="de-DE" dirty="0"/>
              <a:t>Anmerkung: Liegen im Huntingtin-Gen mehr als 36 CAG-Tripletts vor, so wird die betreffende Person an der Krankheit Chorea Huntington erkranken.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Nennen Sie die Mutationsart, die hier vorliegt. → Insertion</a:t>
            </a:r>
          </a:p>
          <a:p>
            <a:endParaRPr lang="de-DE" dirty="0"/>
          </a:p>
        </p:txBody>
      </p:sp>
      <p:sp>
        <p:nvSpPr>
          <p:cNvPr id="4" name="Foliennummernplatzhalter 3"/>
          <p:cNvSpPr>
            <a:spLocks noGrp="1"/>
          </p:cNvSpPr>
          <p:nvPr>
            <p:ph type="sldNum" sz="quarter" idx="5"/>
          </p:nvPr>
        </p:nvSpPr>
        <p:spPr/>
        <p:txBody>
          <a:bodyPr/>
          <a:lstStyle/>
          <a:p>
            <a:fld id="{8FEB6E35-2952-4E25-9D7B-987B19CF7050}" type="slidenum">
              <a:rPr lang="de-DE" smtClean="0"/>
              <a:t>10</a:t>
            </a:fld>
            <a:endParaRPr lang="de-DE" dirty="0"/>
          </a:p>
        </p:txBody>
      </p:sp>
    </p:spTree>
    <p:extLst>
      <p:ext uri="{BB962C8B-B14F-4D97-AF65-F5344CB8AC3E}">
        <p14:creationId xmlns:p14="http://schemas.microsoft.com/office/powerpoint/2010/main" val="3439555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Beschreiben Sie, was Sie auf diesem Bild sehen. → Eine Metaphase während einer Mitose.</a:t>
            </a:r>
          </a:p>
          <a:p>
            <a:r>
              <a:rPr lang="de-DE" dirty="0"/>
              <a:t>In der Metaphase liegen die Chromosomen maximal verkürzt vor und sind unter dem Lichtmikroskop zu erkennen. Ordnet man die Chromosomen paarweise, der Größe nach an, so erhält man ein Karyogramm. Anhand eines Karyogramms kann man erkennen, ob eine Genommutation vorliegt. Im hier gezeigten Fall liegt das Chromosom 21 drei Mal vor. Es handelt sich also um eine Trisomie 21. Neben Genommutationen können auch bestimmte Chromosomenmutationen </a:t>
            </a:r>
            <a:r>
              <a:rPr lang="de-DE" dirty="0" smtClean="0"/>
              <a:t>mithilfe </a:t>
            </a:r>
            <a:r>
              <a:rPr lang="de-DE" dirty="0"/>
              <a:t>eines Karyogramms nachgewiesen werden (z. B. Deletion, Translokation).</a:t>
            </a:r>
          </a:p>
        </p:txBody>
      </p:sp>
      <p:sp>
        <p:nvSpPr>
          <p:cNvPr id="4" name="Foliennummernplatzhalter 3"/>
          <p:cNvSpPr>
            <a:spLocks noGrp="1"/>
          </p:cNvSpPr>
          <p:nvPr>
            <p:ph type="sldNum" sz="quarter" idx="5"/>
          </p:nvPr>
        </p:nvSpPr>
        <p:spPr/>
        <p:txBody>
          <a:bodyPr/>
          <a:lstStyle/>
          <a:p>
            <a:fld id="{8FEB6E35-2952-4E25-9D7B-987B19CF7050}" type="slidenum">
              <a:rPr lang="de-DE" smtClean="0"/>
              <a:t>12</a:t>
            </a:fld>
            <a:endParaRPr lang="de-DE" dirty="0"/>
          </a:p>
        </p:txBody>
      </p:sp>
    </p:spTree>
    <p:extLst>
      <p:ext uri="{BB962C8B-B14F-4D97-AF65-F5344CB8AC3E}">
        <p14:creationId xmlns:p14="http://schemas.microsoft.com/office/powerpoint/2010/main" val="1861643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Beschreiben Sie, was Sie auf den beiden Abbildungen sehen. → Rot gefärbte Chromosomen. Auf der linken Abbildung sind drei Chromosomen grün gefärbt, auf der rechten Abbildung sind nur zwei Chromosomen grün gefärbt.</a:t>
            </a:r>
          </a:p>
          <a:p>
            <a:r>
              <a:rPr lang="de-DE" dirty="0"/>
              <a:t>Chromosomen können mit Hilfe von Gensonden, die mit einem fluoreszierenden Farbstoff markiert sind, spezifisch angefärbt werden. Diese Methode bezeichnet man als Fluoreszenz-in-situ-Hybridisierung, kurz FISH.</a:t>
            </a:r>
          </a:p>
          <a:p>
            <a:r>
              <a:rPr lang="de-DE" dirty="0"/>
              <a:t>Erstellen Sie eine Hypothese, welche Mutationsart bei der zum linken Bild gehörigen Person vorliegen könnte. → Es könnte sich um eine Trisomie 21 handeln.</a:t>
            </a:r>
          </a:p>
        </p:txBody>
      </p:sp>
      <p:sp>
        <p:nvSpPr>
          <p:cNvPr id="4" name="Foliennummernplatzhalter 3"/>
          <p:cNvSpPr>
            <a:spLocks noGrp="1"/>
          </p:cNvSpPr>
          <p:nvPr>
            <p:ph type="sldNum" sz="quarter" idx="5"/>
          </p:nvPr>
        </p:nvSpPr>
        <p:spPr/>
        <p:txBody>
          <a:bodyPr/>
          <a:lstStyle/>
          <a:p>
            <a:fld id="{8FEB6E35-2952-4E25-9D7B-987B19CF7050}" type="slidenum">
              <a:rPr lang="de-DE" smtClean="0"/>
              <a:t>14</a:t>
            </a:fld>
            <a:endParaRPr lang="de-DE" dirty="0"/>
          </a:p>
        </p:txBody>
      </p:sp>
    </p:spTree>
    <p:extLst>
      <p:ext uri="{BB962C8B-B14F-4D97-AF65-F5344CB8AC3E}">
        <p14:creationId xmlns:p14="http://schemas.microsoft.com/office/powerpoint/2010/main" val="2579165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Punktmutationen können </a:t>
            </a:r>
            <a:r>
              <a:rPr lang="de-DE" dirty="0" smtClean="0"/>
              <a:t>mithilfe </a:t>
            </a:r>
            <a:r>
              <a:rPr lang="de-DE" dirty="0"/>
              <a:t>einer DNA-Sequenzierung diagnostiziert werden. Hierbei werden in vier verschiedenen Ansätzen Kopien des zu untersuchenden DNA-Abschnitts angefertigt. In jedem der vier Ansätze sind chemisch veränderte Nukleotide enthalten (1. Ansatz: A, 2. Ansatz: T, 3. Ansatz: C, 4. Ansatz: G), die bei ihrem Einbau zu einem Abbruch der DNA-Synthese führen. Trennt man anschließend die vier Ansätze gelelektrophoretisch auf, so kann aus dem Elektropherogramm die Sequenz des DNA-Abschnitts abgelesen werden. Eine genaue Besprechung der sogenannten </a:t>
            </a:r>
            <a:r>
              <a:rPr lang="de-DE" cap="small" baseline="0" dirty="0"/>
              <a:t>Sanger</a:t>
            </a:r>
            <a:r>
              <a:rPr lang="de-DE" dirty="0"/>
              <a:t>-Sequenzierung erfolgt zu einem späteren Zeitpunkt.</a:t>
            </a:r>
          </a:p>
        </p:txBody>
      </p:sp>
      <p:sp>
        <p:nvSpPr>
          <p:cNvPr id="4" name="Foliennummernplatzhalter 3"/>
          <p:cNvSpPr>
            <a:spLocks noGrp="1"/>
          </p:cNvSpPr>
          <p:nvPr>
            <p:ph type="sldNum" sz="quarter" idx="5"/>
          </p:nvPr>
        </p:nvSpPr>
        <p:spPr/>
        <p:txBody>
          <a:bodyPr/>
          <a:lstStyle/>
          <a:p>
            <a:fld id="{8FEB6E35-2952-4E25-9D7B-987B19CF7050}" type="slidenum">
              <a:rPr lang="de-DE" smtClean="0"/>
              <a:t>16</a:t>
            </a:fld>
            <a:endParaRPr lang="de-DE" dirty="0"/>
          </a:p>
        </p:txBody>
      </p:sp>
    </p:spTree>
    <p:extLst>
      <p:ext uri="{BB962C8B-B14F-4D97-AF65-F5344CB8AC3E}">
        <p14:creationId xmlns:p14="http://schemas.microsoft.com/office/powerpoint/2010/main" val="4284402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8FEB6E35-2952-4E25-9D7B-987B19CF7050}" type="slidenum">
              <a:rPr lang="de-DE" smtClean="0"/>
              <a:t>17</a:t>
            </a:fld>
            <a:endParaRPr lang="de-DE" dirty="0"/>
          </a:p>
        </p:txBody>
      </p:sp>
    </p:spTree>
    <p:extLst>
      <p:ext uri="{BB962C8B-B14F-4D97-AF65-F5344CB8AC3E}">
        <p14:creationId xmlns:p14="http://schemas.microsoft.com/office/powerpoint/2010/main" val="3761181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326089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2105930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599897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3650925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1375838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304001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13954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412632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2705781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2674362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A0670B4A-E885-40B3-8A8C-57D7BA1B0E77}" type="datetimeFigureOut">
              <a:rPr lang="de-DE" smtClean="0"/>
              <a:t>13.10.2021</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0B12FC3E-771F-41F8-8FDE-67FE68A1A094}" type="slidenum">
              <a:rPr lang="de-DE" smtClean="0"/>
              <a:t>‹Nr.›</a:t>
            </a:fld>
            <a:endParaRPr lang="de-DE" dirty="0"/>
          </a:p>
        </p:txBody>
      </p:sp>
    </p:spTree>
    <p:extLst>
      <p:ext uri="{BB962C8B-B14F-4D97-AF65-F5344CB8AC3E}">
        <p14:creationId xmlns:p14="http://schemas.microsoft.com/office/powerpoint/2010/main" val="436508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87493"/>
            <a:ext cx="7886700" cy="877078"/>
          </a:xfrm>
          <a:prstGeom prst="rect">
            <a:avLst/>
          </a:prstGeom>
        </p:spPr>
        <p:txBody>
          <a:bodyPr vert="horz" lIns="91440" tIns="45720" rIns="91440" bIns="45720" rtlCol="0" anchor="ctr">
            <a:normAutofit/>
          </a:bodyPr>
          <a:lstStyle/>
          <a:p>
            <a:r>
              <a:rPr lang="de-DE" dirty="0"/>
              <a:t>Mastertitelformat bearbeiten</a:t>
            </a:r>
            <a:endParaRPr lang="en-US" dirty="0"/>
          </a:p>
        </p:txBody>
      </p:sp>
      <p:sp>
        <p:nvSpPr>
          <p:cNvPr id="3" name="Text Placeholder 2"/>
          <p:cNvSpPr>
            <a:spLocks noGrp="1"/>
          </p:cNvSpPr>
          <p:nvPr>
            <p:ph type="body" idx="1"/>
          </p:nvPr>
        </p:nvSpPr>
        <p:spPr>
          <a:xfrm>
            <a:off x="628650" y="1544128"/>
            <a:ext cx="7886700" cy="4632835"/>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70B4A-E885-40B3-8A8C-57D7BA1B0E77}" type="datetimeFigureOut">
              <a:rPr lang="de-DE" smtClean="0"/>
              <a:t>13.10.2021</a:t>
            </a:fld>
            <a:endParaRPr lang="de-DE"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2FC3E-771F-41F8-8FDE-67FE68A1A094}" type="slidenum">
              <a:rPr lang="de-DE" smtClean="0"/>
              <a:t>‹Nr.›</a:t>
            </a:fld>
            <a:endParaRPr lang="de-DE" dirty="0"/>
          </a:p>
        </p:txBody>
      </p:sp>
    </p:spTree>
    <p:extLst>
      <p:ext uri="{BB962C8B-B14F-4D97-AF65-F5344CB8AC3E}">
        <p14:creationId xmlns:p14="http://schemas.microsoft.com/office/powerpoint/2010/main" val="428801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gif"/></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upload.wikimedia.org/wikipedia/commons/f/f6/Chr2_orang_human.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gif"/><Relationship Id="rId1" Type="http://schemas.openxmlformats.org/officeDocument/2006/relationships/slideLayout" Target="../slideLayouts/slideLayout7.xml"/><Relationship Id="rId4" Type="http://schemas.openxmlformats.org/officeDocument/2006/relationships/hyperlink" Target="https://upload.wikimedia.org/wikipedia/commons/f/f6/Chr2_orang_human.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s://de.wikipedia.org/wiki/DNA-Sequenzierung#/media/Datei:Didesoxy-Methode.sv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s://de.wikipedia.org/wiki/DNA-Sequenzierung#/media/Datei:Didesoxy-Methode.svg" TargetMode="External"/><Relationship Id="rId5" Type="http://schemas.openxmlformats.org/officeDocument/2006/relationships/image" Target="../media/image8.jp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s://www.yourgenome.org/copyright" TargetMode="External"/><Relationship Id="rId5" Type="http://schemas.openxmlformats.org/officeDocument/2006/relationships/hyperlink" Target="https://www.yourgenome.org/facts/how-do-you-map-a-genome" TargetMode="External"/><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8" Type="http://schemas.openxmlformats.org/officeDocument/2006/relationships/hyperlink" Target="https://www.yourgenome.org/copyright" TargetMode="External"/><Relationship Id="rId3" Type="http://schemas.openxmlformats.org/officeDocument/2006/relationships/image" Target="../media/image13.jpeg"/><Relationship Id="rId7" Type="http://schemas.openxmlformats.org/officeDocument/2006/relationships/hyperlink" Target="https://www.yourgenome.org/facts/how-do-you-map-a-genome" TargetMode="External"/><Relationship Id="rId2" Type="http://schemas.openxmlformats.org/officeDocument/2006/relationships/image" Target="../media/image7.gif"/><Relationship Id="rId1" Type="http://schemas.openxmlformats.org/officeDocument/2006/relationships/slideLayout" Target="../slideLayouts/slideLayout7.xml"/><Relationship Id="rId6" Type="http://schemas.openxmlformats.org/officeDocument/2006/relationships/image" Target="../media/image8.jpg"/><Relationship Id="rId11" Type="http://schemas.openxmlformats.org/officeDocument/2006/relationships/image" Target="../media/image12.png"/><Relationship Id="rId5" Type="http://schemas.openxmlformats.org/officeDocument/2006/relationships/image" Target="../media/image10.jpeg"/><Relationship Id="rId10" Type="http://schemas.openxmlformats.org/officeDocument/2006/relationships/image" Target="../media/image11.png"/><Relationship Id="rId4" Type="http://schemas.openxmlformats.org/officeDocument/2006/relationships/image" Target="../media/image14.jpeg"/><Relationship Id="rId9" Type="http://schemas.openxmlformats.org/officeDocument/2006/relationships/hyperlink" Target="https://de.wikipedia.org/wiki/DNA-Sequenzierung#/media/Datei:Didesoxy-Methode.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hyperlink" Target="https://commons.wikimedia.org/wiki/File:Polymerase_chain_reaction.svg" TargetMode="Externa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9.png"/><Relationship Id="rId3" Type="http://schemas.openxmlformats.org/officeDocument/2006/relationships/image" Target="../media/image7.gif"/><Relationship Id="rId7" Type="http://schemas.openxmlformats.org/officeDocument/2006/relationships/image" Target="../media/image10.jpeg"/><Relationship Id="rId12" Type="http://schemas.openxmlformats.org/officeDocument/2006/relationships/hyperlink" Target="https://www.yourgenome.org/copyright"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hyperlink" Target="https://www.yourgenome.org/facts/how-do-you-map-a-genome" TargetMode="External"/><Relationship Id="rId5" Type="http://schemas.openxmlformats.org/officeDocument/2006/relationships/image" Target="../media/image13.jpeg"/><Relationship Id="rId10" Type="http://schemas.openxmlformats.org/officeDocument/2006/relationships/hyperlink" Target="https://de.wikipedia.org/wiki/DNA-Sequenzierung#/media/Datei:Didesoxy-Methode.svg" TargetMode="External"/><Relationship Id="rId4" Type="http://schemas.openxmlformats.org/officeDocument/2006/relationships/image" Target="../media/image18.jpeg"/><Relationship Id="rId9" Type="http://schemas.openxmlformats.org/officeDocument/2006/relationships/image" Target="../media/image11.pn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TYQrzFABQHQ"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s://www.yourgenome.org/copyright" TargetMode="External"/><Relationship Id="rId5" Type="http://schemas.openxmlformats.org/officeDocument/2006/relationships/hyperlink" Target="https://www.yourgenome.org/facts/how-do-you-map-a-genome" TargetMode="Externa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F067C7E9-5ACA-4F34-AEEB-67D45090DA15}"/>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
        <p:nvSpPr>
          <p:cNvPr id="6" name="Textfeld 5">
            <a:extLst>
              <a:ext uri="{FF2B5EF4-FFF2-40B4-BE49-F238E27FC236}">
                <a16:creationId xmlns:a16="http://schemas.microsoft.com/office/drawing/2014/main" id="{C39E2EE5-9C76-47E4-A61B-82EB86816EF6}"/>
              </a:ext>
            </a:extLst>
          </p:cNvPr>
          <p:cNvSpPr txBox="1"/>
          <p:nvPr/>
        </p:nvSpPr>
        <p:spPr>
          <a:xfrm>
            <a:off x="385076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p>
            <a:r>
              <a:rPr lang="de-DE" sz="2000" dirty="0">
                <a:latin typeface="Arial" panose="020B0604020202020204" pitchFamily="34" charset="0"/>
                <a:cs typeface="Arial" panose="020B0604020202020204" pitchFamily="34" charset="0"/>
              </a:rPr>
              <a:t>Mutationsarten</a:t>
            </a:r>
          </a:p>
        </p:txBody>
      </p:sp>
    </p:spTree>
    <p:extLst>
      <p:ext uri="{BB962C8B-B14F-4D97-AF65-F5344CB8AC3E}">
        <p14:creationId xmlns:p14="http://schemas.microsoft.com/office/powerpoint/2010/main" val="3193534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B5AE5A-A780-482F-B93E-88229A869B5B}"/>
              </a:ext>
            </a:extLst>
          </p:cNvPr>
          <p:cNvSpPr>
            <a:spLocks noGrp="1"/>
          </p:cNvSpPr>
          <p:nvPr>
            <p:ph type="title"/>
          </p:nvPr>
        </p:nvSpPr>
        <p:spPr>
          <a:solidFill>
            <a:srgbClr val="92D050"/>
          </a:solidFill>
          <a:ln>
            <a:noFill/>
          </a:ln>
          <a:effectLst/>
          <a:scene3d>
            <a:camera prst="orthographicFront">
              <a:rot lat="0" lon="0" rev="0"/>
            </a:camera>
            <a:lightRig rig="chilly" dir="t">
              <a:rot lat="0" lon="0" rev="18480000"/>
            </a:lightRig>
          </a:scene3d>
          <a:sp3d prstMaterial="clear">
            <a:bevelT h="63500"/>
          </a:sp3d>
        </p:spPr>
        <p:txBody>
          <a:bodyPr/>
          <a:lstStyle/>
          <a:p>
            <a:r>
              <a:rPr lang="de-DE" dirty="0"/>
              <a:t>Insertion/Deletion</a:t>
            </a:r>
          </a:p>
        </p:txBody>
      </p:sp>
      <p:pic>
        <p:nvPicPr>
          <p:cNvPr id="5" name="Grafik 4" descr="Ein Bild, das Karte enthält.&#10;&#10;Automatisch generierte Beschreibung">
            <a:extLst>
              <a:ext uri="{FF2B5EF4-FFF2-40B4-BE49-F238E27FC236}">
                <a16:creationId xmlns:a16="http://schemas.microsoft.com/office/drawing/2014/main" id="{AE9D7466-00CA-46EC-B1B8-F4ED77B568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000" y="1522242"/>
            <a:ext cx="7200000" cy="4387200"/>
          </a:xfrm>
          <a:prstGeom prst="rect">
            <a:avLst/>
          </a:prstGeom>
        </p:spPr>
      </p:pic>
      <p:sp>
        <p:nvSpPr>
          <p:cNvPr id="4" name="Textfeld 3">
            <a:extLst>
              <a:ext uri="{FF2B5EF4-FFF2-40B4-BE49-F238E27FC236}">
                <a16:creationId xmlns:a16="http://schemas.microsoft.com/office/drawing/2014/main" id="{FBF98E8D-A5AA-4774-BF8E-2FFD09F33D5B}"/>
              </a:ext>
            </a:extLst>
          </p:cNvPr>
          <p:cNvSpPr txBox="1"/>
          <p:nvPr/>
        </p:nvSpPr>
        <p:spPr>
          <a:xfrm>
            <a:off x="8037187" y="5770942"/>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226625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0" y="3812598"/>
            <a:ext cx="452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B803566B-5585-4E52-BF1E-ECEA050CB238}"/>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6709BDB7-C488-42E3-BFE9-1FCF9DC00E20}"/>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
        <p:nvSpPr>
          <p:cNvPr id="3" name="Rechteck 2">
            <a:extLst>
              <a:ext uri="{FF2B5EF4-FFF2-40B4-BE49-F238E27FC236}">
                <a16:creationId xmlns:a16="http://schemas.microsoft.com/office/drawing/2014/main" id="{68B73BA7-F7DD-422D-955B-5D270FFAC703}"/>
              </a:ext>
            </a:extLst>
          </p:cNvPr>
          <p:cNvSpPr/>
          <p:nvPr/>
        </p:nvSpPr>
        <p:spPr>
          <a:xfrm>
            <a:off x="3715325" y="2843283"/>
            <a:ext cx="1457450"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9" name="Rechteck 18">
            <a:extLst>
              <a:ext uri="{FF2B5EF4-FFF2-40B4-BE49-F238E27FC236}">
                <a16:creationId xmlns:a16="http://schemas.microsoft.com/office/drawing/2014/main" id="{11B45E19-C642-4B12-A60B-216D971287CE}"/>
              </a:ext>
            </a:extLst>
          </p:cNvPr>
          <p:cNvSpPr/>
          <p:nvPr/>
        </p:nvSpPr>
        <p:spPr>
          <a:xfrm>
            <a:off x="5720751" y="3470003"/>
            <a:ext cx="2044149"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06327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2000"/>
                                        <p:tgtEl>
                                          <p:spTgt spid="3"/>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heel(1)">
                                      <p:cBhvr>
                                        <p:cTn id="19"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FB7898-0CB0-4D08-95FC-90EA45DF966D}"/>
              </a:ext>
            </a:extLst>
          </p:cNvPr>
          <p:cNvSpPr>
            <a:spLocks noGrp="1"/>
          </p:cNvSpPr>
          <p:nvPr>
            <p:ph type="title"/>
          </p:nvPr>
        </p:nvSpPr>
        <p: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de-DE" dirty="0"/>
              <a:t>Karyogramm</a:t>
            </a:r>
          </a:p>
        </p:txBody>
      </p:sp>
      <p:pic>
        <p:nvPicPr>
          <p:cNvPr id="4" name="Grafik 3" descr="Ein Bild, das Gerät, Teller enthält.&#10;&#10;Automatisch generierte Beschreibung">
            <a:extLst>
              <a:ext uri="{FF2B5EF4-FFF2-40B4-BE49-F238E27FC236}">
                <a16:creationId xmlns:a16="http://schemas.microsoft.com/office/drawing/2014/main" id="{F46B12ED-FB8C-4268-9CA1-17009E8245B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28650" y="2154435"/>
            <a:ext cx="3052850" cy="2549130"/>
          </a:xfrm>
          <a:prstGeom prst="rect">
            <a:avLst/>
          </a:prstGeom>
        </p:spPr>
      </p:pic>
      <p:pic>
        <p:nvPicPr>
          <p:cNvPr id="6" name="Grafik 5">
            <a:extLst>
              <a:ext uri="{FF2B5EF4-FFF2-40B4-BE49-F238E27FC236}">
                <a16:creationId xmlns:a16="http://schemas.microsoft.com/office/drawing/2014/main" id="{F1F0EE56-99B3-4E59-A83E-93D0B6723C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4728" y="1276350"/>
            <a:ext cx="3752850" cy="4305300"/>
          </a:xfrm>
          <a:prstGeom prst="rect">
            <a:avLst/>
          </a:prstGeom>
        </p:spPr>
      </p:pic>
      <p:cxnSp>
        <p:nvCxnSpPr>
          <p:cNvPr id="8" name="Gerade Verbindung mit Pfeil 7">
            <a:extLst>
              <a:ext uri="{FF2B5EF4-FFF2-40B4-BE49-F238E27FC236}">
                <a16:creationId xmlns:a16="http://schemas.microsoft.com/office/drawing/2014/main" id="{99B16587-B6C7-4442-82A9-0A8BA3F7A49F}"/>
              </a:ext>
            </a:extLst>
          </p:cNvPr>
          <p:cNvCxnSpPr/>
          <p:nvPr/>
        </p:nvCxnSpPr>
        <p:spPr>
          <a:xfrm>
            <a:off x="3849189" y="3429000"/>
            <a:ext cx="72281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654D8E63-E388-412A-95C4-AB2FF72B0020}"/>
              </a:ext>
            </a:extLst>
          </p:cNvPr>
          <p:cNvSpPr txBox="1"/>
          <p:nvPr/>
        </p:nvSpPr>
        <p:spPr>
          <a:xfrm>
            <a:off x="3546687" y="4565065"/>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6</a:t>
            </a:r>
          </a:p>
        </p:txBody>
      </p:sp>
      <p:sp>
        <p:nvSpPr>
          <p:cNvPr id="9" name="Textfeld 8">
            <a:extLst>
              <a:ext uri="{FF2B5EF4-FFF2-40B4-BE49-F238E27FC236}">
                <a16:creationId xmlns:a16="http://schemas.microsoft.com/office/drawing/2014/main" id="{F74BABFB-584D-49F7-85EB-45C8EE954200}"/>
              </a:ext>
            </a:extLst>
          </p:cNvPr>
          <p:cNvSpPr txBox="1"/>
          <p:nvPr/>
        </p:nvSpPr>
        <p:spPr>
          <a:xfrm>
            <a:off x="8380537" y="5443150"/>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7</a:t>
            </a:r>
          </a:p>
        </p:txBody>
      </p:sp>
    </p:spTree>
    <p:extLst>
      <p:ext uri="{BB962C8B-B14F-4D97-AF65-F5344CB8AC3E}">
        <p14:creationId xmlns:p14="http://schemas.microsoft.com/office/powerpoint/2010/main" val="147994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BF696553-6A65-4AA8-ACE0-50304E4D4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900" y="757761"/>
            <a:ext cx="1440000" cy="1651979"/>
          </a:xfrm>
          <a:prstGeom prst="rect">
            <a:avLst/>
          </a:prstGeom>
        </p:spPr>
      </p:pic>
      <p:sp>
        <p:nvSpPr>
          <p:cNvPr id="38" name="Textfeld 37">
            <a:extLst>
              <a:ext uri="{FF2B5EF4-FFF2-40B4-BE49-F238E27FC236}">
                <a16:creationId xmlns:a16="http://schemas.microsoft.com/office/drawing/2014/main" id="{549D6546-1C1F-47EB-A0A8-430D3CCAC94A}"/>
              </a:ext>
            </a:extLst>
          </p:cNvPr>
          <p:cNvSpPr txBox="1"/>
          <p:nvPr/>
        </p:nvSpPr>
        <p:spPr>
          <a:xfrm>
            <a:off x="5162274" y="1508257"/>
            <a:ext cx="1208985"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Karyogramm</a:t>
            </a:r>
          </a:p>
        </p:txBody>
      </p:sp>
      <p:cxnSp>
        <p:nvCxnSpPr>
          <p:cNvPr id="65" name="Gerader Verbinder 64">
            <a:extLst>
              <a:ext uri="{FF2B5EF4-FFF2-40B4-BE49-F238E27FC236}">
                <a16:creationId xmlns:a16="http://schemas.microsoft.com/office/drawing/2014/main" id="{456FA3EB-FFD6-415E-B2F6-3BF6A3A35AEC}"/>
              </a:ext>
            </a:extLst>
          </p:cNvPr>
          <p:cNvCxnSpPr>
            <a:stCxn id="9" idx="0"/>
            <a:endCxn id="25" idx="2"/>
          </p:cNvCxnSpPr>
          <p:nvPr/>
        </p:nvCxnSpPr>
        <p:spPr>
          <a:xfrm flipH="1" flipV="1">
            <a:off x="4424900" y="2409740"/>
            <a:ext cx="19151" cy="43354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0" y="3812598"/>
            <a:ext cx="452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369DF073-73D8-4460-B6E0-8664272E2F74}"/>
              </a:ext>
            </a:extLst>
          </p:cNvPr>
          <p:cNvCxnSpPr>
            <a:cxnSpLocks/>
            <a:stCxn id="8" idx="0"/>
            <a:endCxn id="25" idx="2"/>
          </p:cNvCxnSpPr>
          <p:nvPr/>
        </p:nvCxnSpPr>
        <p:spPr>
          <a:xfrm flipH="1" flipV="1">
            <a:off x="4424900" y="2409740"/>
            <a:ext cx="2317927" cy="104891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DE80EF90-E0E0-4111-967B-4A1A32251FC7}"/>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26602E6A-68A4-4C84-BB98-241C8CD2FAB5}"/>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
        <p:nvSpPr>
          <p:cNvPr id="23" name="Rechteck 22">
            <a:extLst>
              <a:ext uri="{FF2B5EF4-FFF2-40B4-BE49-F238E27FC236}">
                <a16:creationId xmlns:a16="http://schemas.microsoft.com/office/drawing/2014/main" id="{B80CCD4F-E6BF-454E-A171-2EEBCF46B756}"/>
              </a:ext>
            </a:extLst>
          </p:cNvPr>
          <p:cNvSpPr/>
          <p:nvPr/>
        </p:nvSpPr>
        <p:spPr>
          <a:xfrm>
            <a:off x="3715325" y="2843283"/>
            <a:ext cx="1457450"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4" name="Rechteck 23">
            <a:extLst>
              <a:ext uri="{FF2B5EF4-FFF2-40B4-BE49-F238E27FC236}">
                <a16:creationId xmlns:a16="http://schemas.microsoft.com/office/drawing/2014/main" id="{39438720-59FF-42C2-8404-AB571C86DB41}"/>
              </a:ext>
            </a:extLst>
          </p:cNvPr>
          <p:cNvSpPr/>
          <p:nvPr/>
        </p:nvSpPr>
        <p:spPr>
          <a:xfrm>
            <a:off x="5720751" y="3470003"/>
            <a:ext cx="2044149"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2356170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par>
                                <p:cTn id="8" presetID="22" presetClass="entr" presetSubtype="4"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down)">
                                      <p:cBhvr>
                                        <p:cTn id="10" dur="500"/>
                                        <p:tgtEl>
                                          <p:spTgt spid="59"/>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left)">
                                      <p:cBhvr>
                                        <p:cTn id="1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13F70B-9255-42FE-B372-B6686E8304EC}"/>
              </a:ext>
            </a:extLst>
          </p:cNvPr>
          <p:cNvSpPr>
            <a:spLocks noGrp="1"/>
          </p:cNvSpPr>
          <p:nvPr>
            <p:ph type="title"/>
          </p:nvPr>
        </p:nvSpPr>
        <p:spPr>
          <a:xfrm>
            <a:off x="628650" y="313619"/>
            <a:ext cx="7886700" cy="877078"/>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de-DE" dirty="0"/>
              <a:t>FISH-Analyse</a:t>
            </a:r>
          </a:p>
        </p:txBody>
      </p:sp>
      <p:sp>
        <p:nvSpPr>
          <p:cNvPr id="5" name="Textfeld 4">
            <a:extLst>
              <a:ext uri="{FF2B5EF4-FFF2-40B4-BE49-F238E27FC236}">
                <a16:creationId xmlns:a16="http://schemas.microsoft.com/office/drawing/2014/main" id="{35923C91-0773-4393-8A04-C0B0D353647C}"/>
              </a:ext>
            </a:extLst>
          </p:cNvPr>
          <p:cNvSpPr txBox="1"/>
          <p:nvPr/>
        </p:nvSpPr>
        <p:spPr>
          <a:xfrm>
            <a:off x="7645400" y="4985341"/>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8</a:t>
            </a:r>
          </a:p>
        </p:txBody>
      </p:sp>
      <p:pic>
        <p:nvPicPr>
          <p:cNvPr id="6" name="Grafik 5" descr="Ein Bild, das Anzeige, Uhr enthält.&#10;&#10;Automatisch generierte Beschreibung">
            <a:extLst>
              <a:ext uri="{FF2B5EF4-FFF2-40B4-BE49-F238E27FC236}">
                <a16:creationId xmlns:a16="http://schemas.microsoft.com/office/drawing/2014/main" id="{39987CE0-095A-4C13-8C96-2B8EB8C342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8600" y="1682750"/>
            <a:ext cx="6146800" cy="3492500"/>
          </a:xfrm>
          <a:prstGeom prst="rect">
            <a:avLst/>
          </a:prstGeom>
        </p:spPr>
      </p:pic>
      <p:sp>
        <p:nvSpPr>
          <p:cNvPr id="4" name="Textfeld 3"/>
          <p:cNvSpPr txBox="1"/>
          <p:nvPr/>
        </p:nvSpPr>
        <p:spPr>
          <a:xfrm>
            <a:off x="1338943" y="5453743"/>
            <a:ext cx="7315200" cy="253916"/>
          </a:xfrm>
          <a:prstGeom prst="rect">
            <a:avLst/>
          </a:prstGeom>
          <a:noFill/>
        </p:spPr>
        <p:txBody>
          <a:bodyPr wrap="square" rtlCol="0">
            <a:spAutoFit/>
          </a:bodyPr>
          <a:lstStyle/>
          <a:p>
            <a:r>
              <a:rPr lang="de-DE" sz="1050" u="sng" dirty="0">
                <a:hlinkClick r:id="rId4"/>
              </a:rPr>
              <a:t>https://</a:t>
            </a:r>
            <a:r>
              <a:rPr lang="de-DE" sz="1050" u="sng" dirty="0" smtClean="0">
                <a:hlinkClick r:id="rId4"/>
              </a:rPr>
              <a:t>upload.wikimedia.org/wikipedia/commons/f/f6/Chr2_orang_human.jpg</a:t>
            </a:r>
            <a:r>
              <a:rPr lang="de-DE" sz="1050" u="sng" dirty="0" smtClean="0"/>
              <a:t>, </a:t>
            </a:r>
            <a:r>
              <a:rPr lang="de-DE" sz="1050" b="1" dirty="0" smtClean="0"/>
              <a:t>  CC </a:t>
            </a:r>
            <a:r>
              <a:rPr lang="de-DE" sz="1050" b="1" dirty="0"/>
              <a:t>BY-SA </a:t>
            </a:r>
            <a:r>
              <a:rPr lang="de-DE" sz="1050" b="1" dirty="0" smtClean="0"/>
              <a:t>2.5, </a:t>
            </a:r>
            <a:r>
              <a:rPr lang="de-DE" sz="1050" dirty="0"/>
              <a:t>Verena </a:t>
            </a:r>
            <a:r>
              <a:rPr lang="de-DE" sz="1050" dirty="0" err="1"/>
              <a:t>Schubel</a:t>
            </a:r>
            <a:r>
              <a:rPr lang="de-DE" sz="1050" dirty="0"/>
              <a:t>, Stefan Müller</a:t>
            </a:r>
            <a:endParaRPr lang="de-DE" sz="1050" b="1" dirty="0"/>
          </a:p>
        </p:txBody>
      </p:sp>
    </p:spTree>
    <p:extLst>
      <p:ext uri="{BB962C8B-B14F-4D97-AF65-F5344CB8AC3E}">
        <p14:creationId xmlns:p14="http://schemas.microsoft.com/office/powerpoint/2010/main" val="122424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BF696553-6A65-4AA8-ACE0-50304E4D4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900" y="757761"/>
            <a:ext cx="1440000" cy="1651979"/>
          </a:xfrm>
          <a:prstGeom prst="rect">
            <a:avLst/>
          </a:prstGeom>
        </p:spPr>
      </p:pic>
      <p:sp>
        <p:nvSpPr>
          <p:cNvPr id="38" name="Textfeld 37">
            <a:extLst>
              <a:ext uri="{FF2B5EF4-FFF2-40B4-BE49-F238E27FC236}">
                <a16:creationId xmlns:a16="http://schemas.microsoft.com/office/drawing/2014/main" id="{549D6546-1C1F-47EB-A0A8-430D3CCAC94A}"/>
              </a:ext>
            </a:extLst>
          </p:cNvPr>
          <p:cNvSpPr txBox="1"/>
          <p:nvPr/>
        </p:nvSpPr>
        <p:spPr>
          <a:xfrm>
            <a:off x="5162274" y="1508257"/>
            <a:ext cx="1208985"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Karyogramm</a:t>
            </a:r>
          </a:p>
        </p:txBody>
      </p:sp>
      <p:sp>
        <p:nvSpPr>
          <p:cNvPr id="39" name="Textfeld 38">
            <a:extLst>
              <a:ext uri="{FF2B5EF4-FFF2-40B4-BE49-F238E27FC236}">
                <a16:creationId xmlns:a16="http://schemas.microsoft.com/office/drawing/2014/main" id="{2430CC06-7B10-4E8C-A2E4-A46020E12494}"/>
              </a:ext>
            </a:extLst>
          </p:cNvPr>
          <p:cNvSpPr txBox="1"/>
          <p:nvPr/>
        </p:nvSpPr>
        <p:spPr>
          <a:xfrm>
            <a:off x="7123604" y="1238057"/>
            <a:ext cx="1338828"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FISH-Analyse</a:t>
            </a:r>
          </a:p>
        </p:txBody>
      </p:sp>
      <p:cxnSp>
        <p:nvCxnSpPr>
          <p:cNvPr id="65" name="Gerader Verbinder 64">
            <a:extLst>
              <a:ext uri="{FF2B5EF4-FFF2-40B4-BE49-F238E27FC236}">
                <a16:creationId xmlns:a16="http://schemas.microsoft.com/office/drawing/2014/main" id="{456FA3EB-FFD6-415E-B2F6-3BF6A3A35AEC}"/>
              </a:ext>
            </a:extLst>
          </p:cNvPr>
          <p:cNvCxnSpPr>
            <a:stCxn id="9" idx="0"/>
            <a:endCxn id="25" idx="2"/>
          </p:cNvCxnSpPr>
          <p:nvPr/>
        </p:nvCxnSpPr>
        <p:spPr>
          <a:xfrm flipH="1" flipV="1">
            <a:off x="4424900" y="2409740"/>
            <a:ext cx="19151" cy="43354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73CB5FAB-755D-417B-8BAA-C5657175E134}"/>
              </a:ext>
            </a:extLst>
          </p:cNvPr>
          <p:cNvCxnSpPr>
            <a:cxnSpLocks/>
            <a:stCxn id="8" idx="0"/>
            <a:endCxn id="4" idx="2"/>
          </p:cNvCxnSpPr>
          <p:nvPr/>
        </p:nvCxnSpPr>
        <p:spPr>
          <a:xfrm flipV="1">
            <a:off x="6742827" y="2658469"/>
            <a:ext cx="918235" cy="800185"/>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Gerader Verbinder 2">
            <a:extLst>
              <a:ext uri="{FF2B5EF4-FFF2-40B4-BE49-F238E27FC236}">
                <a16:creationId xmlns:a16="http://schemas.microsoft.com/office/drawing/2014/main" id="{F073602F-9DD3-4DFD-A821-BBB1AC891B7E}"/>
              </a:ext>
            </a:extLst>
          </p:cNvPr>
          <p:cNvCxnSpPr>
            <a:cxnSpLocks/>
            <a:stCxn id="9" idx="3"/>
            <a:endCxn id="4" idx="2"/>
          </p:cNvCxnSpPr>
          <p:nvPr/>
        </p:nvCxnSpPr>
        <p:spPr>
          <a:xfrm flipV="1">
            <a:off x="5172776" y="2658469"/>
            <a:ext cx="2488286" cy="33870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0" y="3812598"/>
            <a:ext cx="452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369DF073-73D8-4460-B6E0-8664272E2F74}"/>
              </a:ext>
            </a:extLst>
          </p:cNvPr>
          <p:cNvCxnSpPr>
            <a:cxnSpLocks/>
            <a:stCxn id="8" idx="0"/>
            <a:endCxn id="25" idx="2"/>
          </p:cNvCxnSpPr>
          <p:nvPr/>
        </p:nvCxnSpPr>
        <p:spPr>
          <a:xfrm flipH="1" flipV="1">
            <a:off x="4424900" y="2409740"/>
            <a:ext cx="2317927" cy="104891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6F21491F-F855-4336-85C1-C04B87CD9B99}"/>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942A46A1-8E8F-4E28-B206-40B2D706DCA0}"/>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pic>
        <p:nvPicPr>
          <p:cNvPr id="4" name="Grafik 3" descr="Ein Bild, das Anzeige, Uhr enthält.&#10;&#10;Automatisch generierte Beschreibung">
            <a:extLst>
              <a:ext uri="{FF2B5EF4-FFF2-40B4-BE49-F238E27FC236}">
                <a16:creationId xmlns:a16="http://schemas.microsoft.com/office/drawing/2014/main" id="{CBC01E22-80CF-4652-84FE-3B20594207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0662" y="1578469"/>
            <a:ext cx="1900800" cy="1080000"/>
          </a:xfrm>
          <a:prstGeom prst="rect">
            <a:avLst/>
          </a:prstGeom>
        </p:spPr>
      </p:pic>
      <p:sp>
        <p:nvSpPr>
          <p:cNvPr id="27" name="Rechteck 26">
            <a:extLst>
              <a:ext uri="{FF2B5EF4-FFF2-40B4-BE49-F238E27FC236}">
                <a16:creationId xmlns:a16="http://schemas.microsoft.com/office/drawing/2014/main" id="{4C134888-600E-4035-ACE7-938D20D7AD0D}"/>
              </a:ext>
            </a:extLst>
          </p:cNvPr>
          <p:cNvSpPr/>
          <p:nvPr/>
        </p:nvSpPr>
        <p:spPr>
          <a:xfrm>
            <a:off x="3715325" y="2843283"/>
            <a:ext cx="1457450"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Rechteck 27">
            <a:extLst>
              <a:ext uri="{FF2B5EF4-FFF2-40B4-BE49-F238E27FC236}">
                <a16:creationId xmlns:a16="http://schemas.microsoft.com/office/drawing/2014/main" id="{12A68A7C-93C7-4771-AFE4-35A75C83EA3F}"/>
              </a:ext>
            </a:extLst>
          </p:cNvPr>
          <p:cNvSpPr/>
          <p:nvPr/>
        </p:nvSpPr>
        <p:spPr>
          <a:xfrm>
            <a:off x="5720751" y="3470003"/>
            <a:ext cx="2044149" cy="3077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a:extLst>
              <a:ext uri="{FF2B5EF4-FFF2-40B4-BE49-F238E27FC236}">
                <a16:creationId xmlns:a16="http://schemas.microsoft.com/office/drawing/2014/main" id="{9B46BD2A-43AD-406F-869B-8DF731A04E3F}"/>
              </a:ext>
            </a:extLst>
          </p:cNvPr>
          <p:cNvSpPr/>
          <p:nvPr/>
        </p:nvSpPr>
        <p:spPr>
          <a:xfrm>
            <a:off x="799823" y="2961679"/>
            <a:ext cx="1378904" cy="3077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p:cNvSpPr txBox="1"/>
          <p:nvPr/>
        </p:nvSpPr>
        <p:spPr>
          <a:xfrm>
            <a:off x="7357729" y="2800645"/>
            <a:ext cx="1873383" cy="461665"/>
          </a:xfrm>
          <a:prstGeom prst="rect">
            <a:avLst/>
          </a:prstGeom>
          <a:noFill/>
        </p:spPr>
        <p:txBody>
          <a:bodyPr wrap="square" rtlCol="0">
            <a:spAutoFit/>
          </a:bodyPr>
          <a:lstStyle/>
          <a:p>
            <a:r>
              <a:rPr lang="de-DE" sz="800" dirty="0">
                <a:hlinkClick r:id="rId4"/>
              </a:rPr>
              <a:t>https://</a:t>
            </a:r>
            <a:r>
              <a:rPr lang="de-DE" sz="800" dirty="0" smtClean="0">
                <a:hlinkClick r:id="rId4"/>
              </a:rPr>
              <a:t>upload.wikimedia.org/wikipedia/commons/f/f6/Chr2_orang_human.jpg</a:t>
            </a:r>
            <a:r>
              <a:rPr lang="de-DE" sz="800" dirty="0" smtClean="0"/>
              <a:t>, </a:t>
            </a:r>
            <a:r>
              <a:rPr lang="de-DE" sz="800" dirty="0"/>
              <a:t>CC BY-SA 2.5, </a:t>
            </a:r>
            <a:r>
              <a:rPr lang="de-DE" sz="800" dirty="0" smtClean="0"/>
              <a:t>V. </a:t>
            </a:r>
            <a:r>
              <a:rPr lang="de-DE" sz="800" dirty="0" err="1"/>
              <a:t>Schubel</a:t>
            </a:r>
            <a:r>
              <a:rPr lang="de-DE" sz="800" dirty="0"/>
              <a:t>, </a:t>
            </a:r>
            <a:r>
              <a:rPr lang="de-DE" sz="800" dirty="0" smtClean="0"/>
              <a:t>S. </a:t>
            </a:r>
            <a:r>
              <a:rPr lang="de-DE" sz="800" dirty="0"/>
              <a:t>Müller</a:t>
            </a:r>
          </a:p>
        </p:txBody>
      </p:sp>
    </p:spTree>
    <p:extLst>
      <p:ext uri="{BB962C8B-B14F-4D97-AF65-F5344CB8AC3E}">
        <p14:creationId xmlns:p14="http://schemas.microsoft.com/office/powerpoint/2010/main" val="60301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500"/>
                                        <p:tgtEl>
                                          <p:spTgt spid="67"/>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xit" presetSubtype="1" fill="hold" grpId="0" nodeType="clickEffect">
                                  <p:stCondLst>
                                    <p:cond delay="0"/>
                                  </p:stCondLst>
                                  <p:childTnLst>
                                    <p:animEffect transition="out" filter="wheel(1)">
                                      <p:cBhvr>
                                        <p:cTn id="22" dur="2000"/>
                                        <p:tgtEl>
                                          <p:spTgt spid="28"/>
                                        </p:tgtEl>
                                      </p:cBhvr>
                                    </p:animEffect>
                                    <p:set>
                                      <p:cBhvr>
                                        <p:cTn id="23" dur="1" fill="hold">
                                          <p:stCondLst>
                                            <p:cond delay="1999"/>
                                          </p:stCondLst>
                                        </p:cTn>
                                        <p:tgtEl>
                                          <p:spTgt spid="28"/>
                                        </p:tgtEl>
                                        <p:attrNameLst>
                                          <p:attrName>style.visibility</p:attrName>
                                        </p:attrNameLst>
                                      </p:cBhvr>
                                      <p:to>
                                        <p:strVal val="hidden"/>
                                      </p:to>
                                    </p:set>
                                  </p:childTnLst>
                                </p:cTn>
                              </p:par>
                              <p:par>
                                <p:cTn id="24" presetID="21" presetClass="exit" presetSubtype="1" fill="hold" grpId="0" nodeType="withEffect">
                                  <p:stCondLst>
                                    <p:cond delay="0"/>
                                  </p:stCondLst>
                                  <p:childTnLst>
                                    <p:animEffect transition="out" filter="wheel(1)">
                                      <p:cBhvr>
                                        <p:cTn id="25" dur="2000"/>
                                        <p:tgtEl>
                                          <p:spTgt spid="27"/>
                                        </p:tgtEl>
                                      </p:cBhvr>
                                    </p:animEffect>
                                    <p:set>
                                      <p:cBhvr>
                                        <p:cTn id="26" dur="1" fill="hold">
                                          <p:stCondLst>
                                            <p:cond delay="1999"/>
                                          </p:stCondLst>
                                        </p:cTn>
                                        <p:tgtEl>
                                          <p:spTgt spid="27"/>
                                        </p:tgtEl>
                                        <p:attrNameLst>
                                          <p:attrName>style.visibility</p:attrName>
                                        </p:attrNameLst>
                                      </p:cBhvr>
                                      <p:to>
                                        <p:strVal val="hidden"/>
                                      </p:to>
                                    </p:se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heel(1)">
                                      <p:cBhvr>
                                        <p:cTn id="3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7" grpId="0" animBg="1"/>
      <p:bldP spid="28"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0F02E-9C44-4CD2-BD66-07550AE8BD29}"/>
              </a:ext>
            </a:extLst>
          </p:cNvPr>
          <p:cNvSpPr>
            <a:spLocks noGrp="1"/>
          </p:cNvSpPr>
          <p:nvPr>
            <p:ph type="title"/>
          </p:nvPr>
        </p:nvSpPr>
        <p: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r>
              <a:rPr lang="de-DE" cap="small" dirty="0"/>
              <a:t>DNA</a:t>
            </a:r>
            <a:r>
              <a:rPr lang="de-DE" dirty="0"/>
              <a:t>-Sequenzierung</a:t>
            </a:r>
          </a:p>
        </p:txBody>
      </p:sp>
      <p:pic>
        <p:nvPicPr>
          <p:cNvPr id="4" name="Grafik 3" descr="Ein Bild, das Text, Karte enthält.&#10;&#10;Automatisch generierte Beschreibung">
            <a:extLst>
              <a:ext uri="{FF2B5EF4-FFF2-40B4-BE49-F238E27FC236}">
                <a16:creationId xmlns:a16="http://schemas.microsoft.com/office/drawing/2014/main" id="{F4EDC1C9-8186-415F-844C-D964158BCE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146" y="1840162"/>
            <a:ext cx="5677708" cy="4125210"/>
          </a:xfrm>
          <a:prstGeom prst="rect">
            <a:avLst/>
          </a:prstGeom>
        </p:spPr>
      </p:pic>
      <p:sp>
        <p:nvSpPr>
          <p:cNvPr id="5" name="Textfeld 4">
            <a:extLst>
              <a:ext uri="{FF2B5EF4-FFF2-40B4-BE49-F238E27FC236}">
                <a16:creationId xmlns:a16="http://schemas.microsoft.com/office/drawing/2014/main" id="{3B162D34-2947-43C9-AA9C-D4225B318868}"/>
              </a:ext>
            </a:extLst>
          </p:cNvPr>
          <p:cNvSpPr txBox="1"/>
          <p:nvPr/>
        </p:nvSpPr>
        <p:spPr>
          <a:xfrm>
            <a:off x="7276041" y="5688373"/>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9</a:t>
            </a:r>
          </a:p>
        </p:txBody>
      </p:sp>
      <p:sp>
        <p:nvSpPr>
          <p:cNvPr id="3" name="Textfeld 2"/>
          <p:cNvSpPr txBox="1"/>
          <p:nvPr/>
        </p:nvSpPr>
        <p:spPr>
          <a:xfrm>
            <a:off x="408214" y="6155871"/>
            <a:ext cx="8474529" cy="530915"/>
          </a:xfrm>
          <a:prstGeom prst="rect">
            <a:avLst/>
          </a:prstGeom>
          <a:noFill/>
        </p:spPr>
        <p:txBody>
          <a:bodyPr wrap="square" rtlCol="0">
            <a:spAutoFit/>
          </a:bodyPr>
          <a:lstStyle/>
          <a:p>
            <a:r>
              <a:rPr lang="de-DE" sz="1050" u="sng" dirty="0">
                <a:hlinkClick r:id="rId4"/>
              </a:rPr>
              <a:t>https://de.wikipedia.org/wiki/DNA-Sequenzierung#/</a:t>
            </a:r>
            <a:r>
              <a:rPr lang="de-DE" sz="1050" u="sng" dirty="0" smtClean="0">
                <a:hlinkClick r:id="rId4"/>
              </a:rPr>
              <a:t>media/Datei:Didesoxy-Methode.svg</a:t>
            </a:r>
            <a:r>
              <a:rPr lang="de-DE" sz="1050" dirty="0"/>
              <a:t>, </a:t>
            </a:r>
            <a:r>
              <a:rPr lang="de-DE" sz="1050" dirty="0" smtClean="0"/>
              <a:t> CC </a:t>
            </a:r>
            <a:r>
              <a:rPr lang="de-DE" sz="1050" dirty="0"/>
              <a:t>BY-SA 3.0, Autor: Christoph </a:t>
            </a:r>
            <a:r>
              <a:rPr lang="de-DE" sz="1050" dirty="0" err="1" smtClean="0"/>
              <a:t>Goemans</a:t>
            </a:r>
            <a:endParaRPr lang="de-DE" sz="1050" dirty="0"/>
          </a:p>
          <a:p>
            <a:endParaRPr lang="de-DE" dirty="0"/>
          </a:p>
        </p:txBody>
      </p:sp>
    </p:spTree>
    <p:extLst>
      <p:ext uri="{BB962C8B-B14F-4D97-AF65-F5344CB8AC3E}">
        <p14:creationId xmlns:p14="http://schemas.microsoft.com/office/powerpoint/2010/main" val="375570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1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40" y="3151060"/>
            <a:ext cx="211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60" y="3612543"/>
            <a:ext cx="33929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BF696553-6A65-4AA8-ACE0-50304E4D42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4900" y="757761"/>
            <a:ext cx="1440000" cy="1651979"/>
          </a:xfrm>
          <a:prstGeom prst="rect">
            <a:avLst/>
          </a:prstGeom>
        </p:spPr>
      </p:pic>
      <p:pic>
        <p:nvPicPr>
          <p:cNvPr id="37" name="Grafik 36" descr="Ein Bild, das Text, Karte enthält.&#10;&#10;Automatisch generierte Beschreibung">
            <a:extLst>
              <a:ext uri="{FF2B5EF4-FFF2-40B4-BE49-F238E27FC236}">
                <a16:creationId xmlns:a16="http://schemas.microsoft.com/office/drawing/2014/main" id="{718EF332-CF14-4D0C-86F6-AA8050BF916B}"/>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50566" y="900069"/>
            <a:ext cx="2477417" cy="1800000"/>
          </a:xfrm>
          <a:prstGeom prst="rect">
            <a:avLst/>
          </a:prstGeom>
        </p:spPr>
      </p:pic>
      <p:sp>
        <p:nvSpPr>
          <p:cNvPr id="38" name="Textfeld 37">
            <a:extLst>
              <a:ext uri="{FF2B5EF4-FFF2-40B4-BE49-F238E27FC236}">
                <a16:creationId xmlns:a16="http://schemas.microsoft.com/office/drawing/2014/main" id="{549D6546-1C1F-47EB-A0A8-430D3CCAC94A}"/>
              </a:ext>
            </a:extLst>
          </p:cNvPr>
          <p:cNvSpPr txBox="1"/>
          <p:nvPr/>
        </p:nvSpPr>
        <p:spPr>
          <a:xfrm>
            <a:off x="5162274" y="1508257"/>
            <a:ext cx="1208985"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Karyogramm</a:t>
            </a:r>
          </a:p>
        </p:txBody>
      </p:sp>
      <p:sp>
        <p:nvSpPr>
          <p:cNvPr id="39" name="Textfeld 38">
            <a:extLst>
              <a:ext uri="{FF2B5EF4-FFF2-40B4-BE49-F238E27FC236}">
                <a16:creationId xmlns:a16="http://schemas.microsoft.com/office/drawing/2014/main" id="{2430CC06-7B10-4E8C-A2E4-A46020E12494}"/>
              </a:ext>
            </a:extLst>
          </p:cNvPr>
          <p:cNvSpPr txBox="1"/>
          <p:nvPr/>
        </p:nvSpPr>
        <p:spPr>
          <a:xfrm>
            <a:off x="7123604" y="1238057"/>
            <a:ext cx="1338828"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FISH-Analyse</a:t>
            </a:r>
          </a:p>
        </p:txBody>
      </p:sp>
      <p:sp>
        <p:nvSpPr>
          <p:cNvPr id="42" name="Textfeld 41">
            <a:extLst>
              <a:ext uri="{FF2B5EF4-FFF2-40B4-BE49-F238E27FC236}">
                <a16:creationId xmlns:a16="http://schemas.microsoft.com/office/drawing/2014/main" id="{2F8A83EB-B25D-4F93-B2ED-95FBCA1773FB}"/>
              </a:ext>
            </a:extLst>
          </p:cNvPr>
          <p:cNvSpPr txBox="1"/>
          <p:nvPr/>
        </p:nvSpPr>
        <p:spPr>
          <a:xfrm>
            <a:off x="613172" y="456947"/>
            <a:ext cx="1827744"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DNA-Sequenzierung</a:t>
            </a:r>
          </a:p>
        </p:txBody>
      </p:sp>
      <p:cxnSp>
        <p:nvCxnSpPr>
          <p:cNvPr id="65" name="Gerader Verbinder 64">
            <a:extLst>
              <a:ext uri="{FF2B5EF4-FFF2-40B4-BE49-F238E27FC236}">
                <a16:creationId xmlns:a16="http://schemas.microsoft.com/office/drawing/2014/main" id="{456FA3EB-FFD6-415E-B2F6-3BF6A3A35AEC}"/>
              </a:ext>
            </a:extLst>
          </p:cNvPr>
          <p:cNvCxnSpPr>
            <a:stCxn id="9" idx="0"/>
            <a:endCxn id="25" idx="2"/>
          </p:cNvCxnSpPr>
          <p:nvPr/>
        </p:nvCxnSpPr>
        <p:spPr>
          <a:xfrm flipH="1" flipV="1">
            <a:off x="4424900" y="2409740"/>
            <a:ext cx="19151" cy="43354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73CB5FAB-755D-417B-8BAA-C5657175E134}"/>
              </a:ext>
            </a:extLst>
          </p:cNvPr>
          <p:cNvCxnSpPr>
            <a:cxnSpLocks/>
            <a:stCxn id="8" idx="0"/>
          </p:cNvCxnSpPr>
          <p:nvPr/>
        </p:nvCxnSpPr>
        <p:spPr>
          <a:xfrm flipV="1">
            <a:off x="6742827" y="2723408"/>
            <a:ext cx="944362" cy="735246"/>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r Verbinder 78">
            <a:extLst>
              <a:ext uri="{FF2B5EF4-FFF2-40B4-BE49-F238E27FC236}">
                <a16:creationId xmlns:a16="http://schemas.microsoft.com/office/drawing/2014/main" id="{A3B209B1-D378-4A6A-AA0C-85CF1400F0C0}"/>
              </a:ext>
            </a:extLst>
          </p:cNvPr>
          <p:cNvCxnSpPr>
            <a:cxnSpLocks/>
            <a:stCxn id="11" idx="0"/>
            <a:endCxn id="37" idx="2"/>
          </p:cNvCxnSpPr>
          <p:nvPr/>
        </p:nvCxnSpPr>
        <p:spPr>
          <a:xfrm flipV="1">
            <a:off x="1489275" y="2700069"/>
            <a:ext cx="0" cy="26161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Gerader Verbinder 2">
            <a:extLst>
              <a:ext uri="{FF2B5EF4-FFF2-40B4-BE49-F238E27FC236}">
                <a16:creationId xmlns:a16="http://schemas.microsoft.com/office/drawing/2014/main" id="{F073602F-9DD3-4DFD-A821-BBB1AC891B7E}"/>
              </a:ext>
            </a:extLst>
          </p:cNvPr>
          <p:cNvCxnSpPr>
            <a:cxnSpLocks/>
            <a:stCxn id="9" idx="3"/>
          </p:cNvCxnSpPr>
          <p:nvPr/>
        </p:nvCxnSpPr>
        <p:spPr>
          <a:xfrm flipV="1">
            <a:off x="5172776" y="2723408"/>
            <a:ext cx="2514413" cy="27376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40" y="3812598"/>
            <a:ext cx="451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369DF073-73D8-4460-B6E0-8664272E2F74}"/>
              </a:ext>
            </a:extLst>
          </p:cNvPr>
          <p:cNvCxnSpPr>
            <a:cxnSpLocks/>
            <a:stCxn id="8" idx="0"/>
            <a:endCxn id="25" idx="2"/>
          </p:cNvCxnSpPr>
          <p:nvPr/>
        </p:nvCxnSpPr>
        <p:spPr>
          <a:xfrm flipH="1" flipV="1">
            <a:off x="4424900" y="2409740"/>
            <a:ext cx="2317927" cy="104891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12308CBC-3463-467C-B988-5E30350DA508}"/>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feld 29">
            <a:extLst>
              <a:ext uri="{FF2B5EF4-FFF2-40B4-BE49-F238E27FC236}">
                <a16:creationId xmlns:a16="http://schemas.microsoft.com/office/drawing/2014/main" id="{5A893EEA-562C-49DD-A4A9-0FF2B65E642B}"/>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pic>
        <p:nvPicPr>
          <p:cNvPr id="29" name="Grafik 28" descr="Ein Bild, das Anzeige, Uhr enthält.&#10;&#10;Automatisch generierte Beschreibung">
            <a:extLst>
              <a:ext uri="{FF2B5EF4-FFF2-40B4-BE49-F238E27FC236}">
                <a16:creationId xmlns:a16="http://schemas.microsoft.com/office/drawing/2014/main" id="{F47B9FAD-571B-413F-BC1B-0FCF1E7211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0662" y="1649349"/>
            <a:ext cx="1900800" cy="1080000"/>
          </a:xfrm>
          <a:prstGeom prst="rect">
            <a:avLst/>
          </a:prstGeom>
        </p:spPr>
      </p:pic>
      <p:sp>
        <p:nvSpPr>
          <p:cNvPr id="27" name="Rechteck 26">
            <a:extLst>
              <a:ext uri="{FF2B5EF4-FFF2-40B4-BE49-F238E27FC236}">
                <a16:creationId xmlns:a16="http://schemas.microsoft.com/office/drawing/2014/main" id="{18D84641-5BE3-446B-8EFA-54525A4AF0F3}"/>
              </a:ext>
            </a:extLst>
          </p:cNvPr>
          <p:cNvSpPr/>
          <p:nvPr/>
        </p:nvSpPr>
        <p:spPr>
          <a:xfrm>
            <a:off x="806951" y="2965421"/>
            <a:ext cx="1378904" cy="30777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a:extLst>
              <a:ext uri="{FF2B5EF4-FFF2-40B4-BE49-F238E27FC236}">
                <a16:creationId xmlns:a16="http://schemas.microsoft.com/office/drawing/2014/main" id="{D13B2D80-5FC8-4936-9118-5C99090E53F7}"/>
              </a:ext>
            </a:extLst>
          </p:cNvPr>
          <p:cNvSpPr/>
          <p:nvPr/>
        </p:nvSpPr>
        <p:spPr>
          <a:xfrm>
            <a:off x="865544" y="3812598"/>
            <a:ext cx="2056973" cy="5232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Textfeld 3"/>
          <p:cNvSpPr txBox="1"/>
          <p:nvPr/>
        </p:nvSpPr>
        <p:spPr>
          <a:xfrm>
            <a:off x="51947" y="2558985"/>
            <a:ext cx="4372953" cy="369332"/>
          </a:xfrm>
          <a:prstGeom prst="rect">
            <a:avLst/>
          </a:prstGeom>
          <a:noFill/>
        </p:spPr>
        <p:txBody>
          <a:bodyPr wrap="square" rtlCol="0">
            <a:spAutoFit/>
          </a:bodyPr>
          <a:lstStyle/>
          <a:p>
            <a:r>
              <a:rPr lang="de-DE" sz="900" u="sng" dirty="0">
                <a:hlinkClick r:id="rId6"/>
              </a:rPr>
              <a:t>https://de.wikipedia.org/wiki/DNA-Sequenzierung#/media/Datei:Didesoxy-Methode.svg</a:t>
            </a:r>
            <a:r>
              <a:rPr lang="de-DE" sz="900" dirty="0"/>
              <a:t>,  CC BY-SA 3.0, Autor: </a:t>
            </a:r>
            <a:r>
              <a:rPr lang="de-DE" sz="900" dirty="0" smtClean="0"/>
              <a:t>C. </a:t>
            </a:r>
            <a:r>
              <a:rPr lang="de-DE" sz="900" dirty="0" err="1" smtClean="0"/>
              <a:t>Goemans</a:t>
            </a:r>
            <a:r>
              <a:rPr lang="de-DE" sz="900" dirty="0" smtClean="0"/>
              <a:t> </a:t>
            </a:r>
            <a:endParaRPr lang="de-DE" sz="900" dirty="0"/>
          </a:p>
        </p:txBody>
      </p:sp>
      <p:pic>
        <p:nvPicPr>
          <p:cNvPr id="5" name="Grafik 4"/>
          <p:cNvPicPr>
            <a:picLocks noChangeAspect="1"/>
          </p:cNvPicPr>
          <p:nvPr/>
        </p:nvPicPr>
        <p:blipFill>
          <a:blip r:embed="rId7"/>
          <a:stretch>
            <a:fillRect/>
          </a:stretch>
        </p:blipFill>
        <p:spPr>
          <a:xfrm>
            <a:off x="7272366" y="2895490"/>
            <a:ext cx="1871634" cy="481626"/>
          </a:xfrm>
          <a:prstGeom prst="rect">
            <a:avLst/>
          </a:prstGeom>
        </p:spPr>
      </p:pic>
    </p:spTree>
    <p:extLst>
      <p:ext uri="{BB962C8B-B14F-4D97-AF65-F5344CB8AC3E}">
        <p14:creationId xmlns:p14="http://schemas.microsoft.com/office/powerpoint/2010/main" val="345966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down)">
                                      <p:cBhvr>
                                        <p:cTn id="15" dur="500"/>
                                        <p:tgtEl>
                                          <p:spTgt spid="42"/>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xit" presetSubtype="1" fill="hold" grpId="0" nodeType="clickEffect">
                                  <p:stCondLst>
                                    <p:cond delay="0"/>
                                  </p:stCondLst>
                                  <p:childTnLst>
                                    <p:animEffect transition="out" filter="wheel(1)">
                                      <p:cBhvr>
                                        <p:cTn id="19" dur="2000"/>
                                        <p:tgtEl>
                                          <p:spTgt spid="27"/>
                                        </p:tgtEl>
                                      </p:cBhvr>
                                    </p:animEffect>
                                    <p:set>
                                      <p:cBhvr>
                                        <p:cTn id="20" dur="1" fill="hold">
                                          <p:stCondLst>
                                            <p:cond delay="1999"/>
                                          </p:stCondLst>
                                        </p:cTn>
                                        <p:tgtEl>
                                          <p:spTgt spid="27"/>
                                        </p:tgtEl>
                                        <p:attrNameLst>
                                          <p:attrName>style.visibility</p:attrName>
                                        </p:attrNameLst>
                                      </p:cBhvr>
                                      <p:to>
                                        <p:strVal val="hidden"/>
                                      </p:to>
                                    </p:set>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heel(1)">
                                      <p:cBhvr>
                                        <p:cTn id="2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7"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DF7B1A-3709-4B4D-94FE-463E0424FA68}"/>
              </a:ext>
            </a:extLst>
          </p:cNvPr>
          <p:cNvSpPr>
            <a:spLocks noGrp="1"/>
          </p:cNvSpPr>
          <p:nvPr>
            <p:ph type="title"/>
          </p:nvPr>
        </p:nvSpPr>
        <p: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0000"/>
          </a:bodyPr>
          <a:lstStyle/>
          <a:p>
            <a:r>
              <a:rPr lang="de-DE" dirty="0"/>
              <a:t>Restriktion mit Gelelektrophorese (RFLP)</a:t>
            </a:r>
          </a:p>
        </p:txBody>
      </p:sp>
      <p:pic>
        <p:nvPicPr>
          <p:cNvPr id="3" name="Grafik 2" descr="Ein Bild, das Screenshot enthält.&#10;&#10;Automatisch generierte Beschreibung">
            <a:extLst>
              <a:ext uri="{FF2B5EF4-FFF2-40B4-BE49-F238E27FC236}">
                <a16:creationId xmlns:a16="http://schemas.microsoft.com/office/drawing/2014/main" id="{27B1F8FD-9EAE-4CC6-9C6C-7039B968C7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10" y="1372673"/>
            <a:ext cx="4248000" cy="2485080"/>
          </a:xfrm>
          <a:prstGeom prst="rect">
            <a:avLst/>
          </a:prstGeom>
        </p:spPr>
      </p:pic>
      <p:pic>
        <p:nvPicPr>
          <p:cNvPr id="4" name="Grafik 3" descr="Ein Bild, das Uhr enthält.&#10;&#10;Automatisch generierte Beschreibung">
            <a:extLst>
              <a:ext uri="{FF2B5EF4-FFF2-40B4-BE49-F238E27FC236}">
                <a16:creationId xmlns:a16="http://schemas.microsoft.com/office/drawing/2014/main" id="{CCDAF698-B163-45DE-BF67-ACCA769E61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1638" y="1538933"/>
            <a:ext cx="4068000" cy="1061070"/>
          </a:xfrm>
          <a:prstGeom prst="rect">
            <a:avLst/>
          </a:prstGeom>
        </p:spPr>
      </p:pic>
      <p:sp>
        <p:nvSpPr>
          <p:cNvPr id="6" name="Textfeld 5">
            <a:extLst>
              <a:ext uri="{FF2B5EF4-FFF2-40B4-BE49-F238E27FC236}">
                <a16:creationId xmlns:a16="http://schemas.microsoft.com/office/drawing/2014/main" id="{246E463D-B1CD-4F9E-9F1A-B7614E2E2C19}"/>
              </a:ext>
            </a:extLst>
          </p:cNvPr>
          <p:cNvSpPr txBox="1"/>
          <p:nvPr/>
        </p:nvSpPr>
        <p:spPr>
          <a:xfrm>
            <a:off x="5460339" y="6445046"/>
            <a:ext cx="354584"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10</a:t>
            </a:r>
          </a:p>
        </p:txBody>
      </p:sp>
      <p:sp>
        <p:nvSpPr>
          <p:cNvPr id="7" name="Textfeld 6"/>
          <p:cNvSpPr txBox="1"/>
          <p:nvPr/>
        </p:nvSpPr>
        <p:spPr>
          <a:xfrm>
            <a:off x="175710" y="3721530"/>
            <a:ext cx="4931229" cy="400110"/>
          </a:xfrm>
          <a:prstGeom prst="rect">
            <a:avLst/>
          </a:prstGeom>
          <a:noFill/>
        </p:spPr>
        <p:txBody>
          <a:bodyPr wrap="square" rtlCol="0">
            <a:spAutoFit/>
          </a:bodyPr>
          <a:lstStyle/>
          <a:p>
            <a:r>
              <a:rPr lang="en-US" sz="1000" dirty="0" err="1" smtClean="0">
                <a:hlinkClick r:id="rId5"/>
              </a:rPr>
              <a:t>Yourgenome</a:t>
            </a:r>
            <a:r>
              <a:rPr lang="en-US" sz="1000" dirty="0" smtClean="0"/>
              <a:t> </a:t>
            </a:r>
            <a:r>
              <a:rPr lang="en-US" sz="1000" dirty="0"/>
              <a:t>(2017</a:t>
            </a:r>
            <a:r>
              <a:rPr lang="en-US" sz="1000" dirty="0" smtClean="0"/>
              <a:t>), Copyright information, Available </a:t>
            </a:r>
            <a:r>
              <a:rPr lang="en-US" sz="1000" dirty="0"/>
              <a:t>at</a:t>
            </a:r>
            <a:r>
              <a:rPr lang="en-US" sz="1000" dirty="0" smtClean="0"/>
              <a:t>:</a:t>
            </a:r>
            <a:r>
              <a:rPr lang="de-DE" sz="1000" dirty="0" smtClean="0"/>
              <a:t>,</a:t>
            </a:r>
            <a:r>
              <a:rPr lang="en-US" sz="1000" dirty="0" smtClean="0"/>
              <a:t> </a:t>
            </a:r>
            <a:r>
              <a:rPr lang="en-US" sz="1000" dirty="0">
                <a:hlinkClick r:id="rId6"/>
              </a:rPr>
              <a:t>https://</a:t>
            </a:r>
            <a:r>
              <a:rPr lang="en-US" sz="1000" dirty="0" smtClean="0">
                <a:hlinkClick r:id="rId6"/>
              </a:rPr>
              <a:t>www.yourgenome.org/copyright</a:t>
            </a:r>
            <a:r>
              <a:rPr lang="en-US" sz="1000" dirty="0" smtClean="0"/>
              <a:t> [</a:t>
            </a:r>
            <a:r>
              <a:rPr lang="en-US" sz="1000" dirty="0"/>
              <a:t>Accessed </a:t>
            </a:r>
            <a:r>
              <a:rPr lang="en-US" sz="1000" dirty="0" smtClean="0"/>
              <a:t>13 Oct. 2021].</a:t>
            </a:r>
            <a:r>
              <a:rPr lang="de-DE" sz="1000" dirty="0" smtClean="0"/>
              <a:t> CC-BY-4.0</a:t>
            </a:r>
            <a:endParaRPr lang="de-DE" sz="1000" dirty="0"/>
          </a:p>
        </p:txBody>
      </p:sp>
      <p:pic>
        <p:nvPicPr>
          <p:cNvPr id="5" name="Grafik 4"/>
          <p:cNvPicPr>
            <a:picLocks noChangeAspect="1"/>
          </p:cNvPicPr>
          <p:nvPr/>
        </p:nvPicPr>
        <p:blipFill>
          <a:blip r:embed="rId7"/>
          <a:stretch>
            <a:fillRect/>
          </a:stretch>
        </p:blipFill>
        <p:spPr>
          <a:xfrm>
            <a:off x="3352801" y="4065855"/>
            <a:ext cx="1979986" cy="2140527"/>
          </a:xfrm>
          <a:prstGeom prst="rect">
            <a:avLst/>
          </a:prstGeom>
        </p:spPr>
      </p:pic>
    </p:spTree>
    <p:extLst>
      <p:ext uri="{BB962C8B-B14F-4D97-AF65-F5344CB8AC3E}">
        <p14:creationId xmlns:p14="http://schemas.microsoft.com/office/powerpoint/2010/main" val="415051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17"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8" y="3151060"/>
            <a:ext cx="2113"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8" y="3612543"/>
            <a:ext cx="339294"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BF696553-6A65-4AA8-ACE0-50304E4D4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4900" y="757761"/>
            <a:ext cx="1440000" cy="1651979"/>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91B62302-271D-46D7-A9DE-DC667CE9DE7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48044" y="4399764"/>
            <a:ext cx="1800000" cy="1053000"/>
          </a:xfrm>
          <a:prstGeom prst="rect">
            <a:avLst/>
          </a:prstGeom>
        </p:spPr>
      </p:pic>
      <p:pic>
        <p:nvPicPr>
          <p:cNvPr id="33" name="Grafik 32" descr="Ein Bild, das Uhr enthält.&#10;&#10;Automatisch generierte Beschreibung">
            <a:extLst>
              <a:ext uri="{FF2B5EF4-FFF2-40B4-BE49-F238E27FC236}">
                <a16:creationId xmlns:a16="http://schemas.microsoft.com/office/drawing/2014/main" id="{3FAD09C8-13A2-4E0A-82CC-140783B3D41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601013" y="4691514"/>
            <a:ext cx="1800000" cy="469500"/>
          </a:xfrm>
          <a:prstGeom prst="rect">
            <a:avLst/>
          </a:prstGeom>
        </p:spPr>
      </p:pic>
      <p:cxnSp>
        <p:nvCxnSpPr>
          <p:cNvPr id="35" name="Gerade Verbindung mit Pfeil 34">
            <a:extLst>
              <a:ext uri="{FF2B5EF4-FFF2-40B4-BE49-F238E27FC236}">
                <a16:creationId xmlns:a16="http://schemas.microsoft.com/office/drawing/2014/main" id="{6CA786EA-55FF-4EE5-A05E-FC55D076745D}"/>
              </a:ext>
            </a:extLst>
          </p:cNvPr>
          <p:cNvCxnSpPr>
            <a:cxnSpLocks/>
          </p:cNvCxnSpPr>
          <p:nvPr/>
        </p:nvCxnSpPr>
        <p:spPr>
          <a:xfrm>
            <a:off x="1966797" y="4987604"/>
            <a:ext cx="5760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7" name="Grafik 36" descr="Ein Bild, das Text, Karte enthält.&#10;&#10;Automatisch generierte Beschreibung">
            <a:extLst>
              <a:ext uri="{FF2B5EF4-FFF2-40B4-BE49-F238E27FC236}">
                <a16:creationId xmlns:a16="http://schemas.microsoft.com/office/drawing/2014/main" id="{718EF332-CF14-4D0C-86F6-AA8050BF916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50566" y="900069"/>
            <a:ext cx="2477417" cy="1800000"/>
          </a:xfrm>
          <a:prstGeom prst="rect">
            <a:avLst/>
          </a:prstGeom>
        </p:spPr>
      </p:pic>
      <p:sp>
        <p:nvSpPr>
          <p:cNvPr id="38" name="Textfeld 37">
            <a:extLst>
              <a:ext uri="{FF2B5EF4-FFF2-40B4-BE49-F238E27FC236}">
                <a16:creationId xmlns:a16="http://schemas.microsoft.com/office/drawing/2014/main" id="{549D6546-1C1F-47EB-A0A8-430D3CCAC94A}"/>
              </a:ext>
            </a:extLst>
          </p:cNvPr>
          <p:cNvSpPr txBox="1"/>
          <p:nvPr/>
        </p:nvSpPr>
        <p:spPr>
          <a:xfrm>
            <a:off x="5162274" y="1508257"/>
            <a:ext cx="1208985"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Karyogramm</a:t>
            </a:r>
          </a:p>
        </p:txBody>
      </p:sp>
      <p:sp>
        <p:nvSpPr>
          <p:cNvPr id="39" name="Textfeld 38">
            <a:extLst>
              <a:ext uri="{FF2B5EF4-FFF2-40B4-BE49-F238E27FC236}">
                <a16:creationId xmlns:a16="http://schemas.microsoft.com/office/drawing/2014/main" id="{2430CC06-7B10-4E8C-A2E4-A46020E12494}"/>
              </a:ext>
            </a:extLst>
          </p:cNvPr>
          <p:cNvSpPr txBox="1"/>
          <p:nvPr/>
        </p:nvSpPr>
        <p:spPr>
          <a:xfrm>
            <a:off x="7123604" y="1238057"/>
            <a:ext cx="1338828"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FISH-Analyse</a:t>
            </a:r>
          </a:p>
        </p:txBody>
      </p:sp>
      <p:sp>
        <p:nvSpPr>
          <p:cNvPr id="41" name="Textfeld 40">
            <a:extLst>
              <a:ext uri="{FF2B5EF4-FFF2-40B4-BE49-F238E27FC236}">
                <a16:creationId xmlns:a16="http://schemas.microsoft.com/office/drawing/2014/main" id="{74EBE0B6-DA5C-4CE1-8612-6D6A1CB240A3}"/>
              </a:ext>
            </a:extLst>
          </p:cNvPr>
          <p:cNvSpPr txBox="1"/>
          <p:nvPr/>
        </p:nvSpPr>
        <p:spPr>
          <a:xfrm>
            <a:off x="2700082" y="5947739"/>
            <a:ext cx="1646605" cy="73866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r>
              <a:rPr lang="de-DE" sz="1400" i="1" dirty="0">
                <a:latin typeface="Arial" panose="020B0604020202020204" pitchFamily="34" charset="0"/>
                <a:cs typeface="Arial" panose="020B0604020202020204" pitchFamily="34" charset="0"/>
              </a:rPr>
              <a:t>Restriktion mit </a:t>
            </a:r>
          </a:p>
          <a:p>
            <a:pPr algn="ctr"/>
            <a:r>
              <a:rPr lang="de-DE" sz="1400" i="1" dirty="0">
                <a:latin typeface="Arial" panose="020B0604020202020204" pitchFamily="34" charset="0"/>
                <a:cs typeface="Arial" panose="020B0604020202020204" pitchFamily="34" charset="0"/>
              </a:rPr>
              <a:t>Gelelektrophorese</a:t>
            </a:r>
          </a:p>
          <a:p>
            <a:pPr algn="ctr"/>
            <a:r>
              <a:rPr lang="de-DE" sz="1400" i="1" dirty="0">
                <a:latin typeface="Arial" panose="020B0604020202020204" pitchFamily="34" charset="0"/>
                <a:cs typeface="Arial" panose="020B0604020202020204" pitchFamily="34" charset="0"/>
              </a:rPr>
              <a:t>(RFLP-Analyse)</a:t>
            </a:r>
          </a:p>
        </p:txBody>
      </p:sp>
      <p:sp>
        <p:nvSpPr>
          <p:cNvPr id="42" name="Textfeld 41">
            <a:extLst>
              <a:ext uri="{FF2B5EF4-FFF2-40B4-BE49-F238E27FC236}">
                <a16:creationId xmlns:a16="http://schemas.microsoft.com/office/drawing/2014/main" id="{2F8A83EB-B25D-4F93-B2ED-95FBCA1773FB}"/>
              </a:ext>
            </a:extLst>
          </p:cNvPr>
          <p:cNvSpPr txBox="1"/>
          <p:nvPr/>
        </p:nvSpPr>
        <p:spPr>
          <a:xfrm>
            <a:off x="613172" y="456947"/>
            <a:ext cx="1827744"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DNA-Sequenzierung</a:t>
            </a:r>
          </a:p>
        </p:txBody>
      </p:sp>
      <p:cxnSp>
        <p:nvCxnSpPr>
          <p:cNvPr id="65" name="Gerader Verbinder 64">
            <a:extLst>
              <a:ext uri="{FF2B5EF4-FFF2-40B4-BE49-F238E27FC236}">
                <a16:creationId xmlns:a16="http://schemas.microsoft.com/office/drawing/2014/main" id="{456FA3EB-FFD6-415E-B2F6-3BF6A3A35AEC}"/>
              </a:ext>
            </a:extLst>
          </p:cNvPr>
          <p:cNvCxnSpPr>
            <a:stCxn id="9" idx="0"/>
            <a:endCxn id="25" idx="2"/>
          </p:cNvCxnSpPr>
          <p:nvPr/>
        </p:nvCxnSpPr>
        <p:spPr>
          <a:xfrm flipH="1" flipV="1">
            <a:off x="4424900" y="2409740"/>
            <a:ext cx="19151" cy="43354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73CB5FAB-755D-417B-8BAA-C5657175E134}"/>
              </a:ext>
            </a:extLst>
          </p:cNvPr>
          <p:cNvCxnSpPr>
            <a:cxnSpLocks/>
            <a:stCxn id="8" idx="0"/>
          </p:cNvCxnSpPr>
          <p:nvPr/>
        </p:nvCxnSpPr>
        <p:spPr>
          <a:xfrm flipV="1">
            <a:off x="6742827" y="2723408"/>
            <a:ext cx="944362" cy="735246"/>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r Verbinder 78">
            <a:extLst>
              <a:ext uri="{FF2B5EF4-FFF2-40B4-BE49-F238E27FC236}">
                <a16:creationId xmlns:a16="http://schemas.microsoft.com/office/drawing/2014/main" id="{A3B209B1-D378-4A6A-AA0C-85CF1400F0C0}"/>
              </a:ext>
            </a:extLst>
          </p:cNvPr>
          <p:cNvCxnSpPr>
            <a:cxnSpLocks/>
            <a:stCxn id="11" idx="0"/>
            <a:endCxn id="37" idx="2"/>
          </p:cNvCxnSpPr>
          <p:nvPr/>
        </p:nvCxnSpPr>
        <p:spPr>
          <a:xfrm flipV="1">
            <a:off x="1489275" y="2700069"/>
            <a:ext cx="0" cy="26161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Gerader Verbinder 2">
            <a:extLst>
              <a:ext uri="{FF2B5EF4-FFF2-40B4-BE49-F238E27FC236}">
                <a16:creationId xmlns:a16="http://schemas.microsoft.com/office/drawing/2014/main" id="{F073602F-9DD3-4DFD-A821-BBB1AC891B7E}"/>
              </a:ext>
            </a:extLst>
          </p:cNvPr>
          <p:cNvCxnSpPr>
            <a:cxnSpLocks/>
            <a:stCxn id="9" idx="3"/>
          </p:cNvCxnSpPr>
          <p:nvPr/>
        </p:nvCxnSpPr>
        <p:spPr>
          <a:xfrm flipV="1">
            <a:off x="5172776" y="2723408"/>
            <a:ext cx="2514413" cy="27376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8" y="3812598"/>
            <a:ext cx="4517"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369DF073-73D8-4460-B6E0-8664272E2F74}"/>
              </a:ext>
            </a:extLst>
          </p:cNvPr>
          <p:cNvCxnSpPr>
            <a:cxnSpLocks/>
            <a:stCxn id="8" idx="0"/>
            <a:endCxn id="25" idx="2"/>
          </p:cNvCxnSpPr>
          <p:nvPr/>
        </p:nvCxnSpPr>
        <p:spPr>
          <a:xfrm flipH="1" flipV="1">
            <a:off x="4424900" y="2409740"/>
            <a:ext cx="2317927" cy="104891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Geschweifte Klammer rechts 79">
            <a:extLst>
              <a:ext uri="{FF2B5EF4-FFF2-40B4-BE49-F238E27FC236}">
                <a16:creationId xmlns:a16="http://schemas.microsoft.com/office/drawing/2014/main" id="{F998C510-24F5-4B34-9F15-F05DA6E4092E}"/>
              </a:ext>
            </a:extLst>
          </p:cNvPr>
          <p:cNvSpPr/>
          <p:nvPr/>
        </p:nvSpPr>
        <p:spPr>
          <a:xfrm rot="5400000">
            <a:off x="2132936" y="3330852"/>
            <a:ext cx="252000" cy="4284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cxnSp>
        <p:nvCxnSpPr>
          <p:cNvPr id="82" name="Gerader Verbinder 81">
            <a:extLst>
              <a:ext uri="{FF2B5EF4-FFF2-40B4-BE49-F238E27FC236}">
                <a16:creationId xmlns:a16="http://schemas.microsoft.com/office/drawing/2014/main" id="{A23AAA0B-B821-4C6E-8371-E529B9DEEAAB}"/>
              </a:ext>
            </a:extLst>
          </p:cNvPr>
          <p:cNvCxnSpPr>
            <a:cxnSpLocks/>
          </p:cNvCxnSpPr>
          <p:nvPr/>
        </p:nvCxnSpPr>
        <p:spPr>
          <a:xfrm>
            <a:off x="1894030" y="4335818"/>
            <a:ext cx="0" cy="25181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3DAECBEB-3DD7-4519-91DD-9AE6F4112E1A}"/>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feld 39">
            <a:extLst>
              <a:ext uri="{FF2B5EF4-FFF2-40B4-BE49-F238E27FC236}">
                <a16:creationId xmlns:a16="http://schemas.microsoft.com/office/drawing/2014/main" id="{51A545D4-CFA7-47DD-A93C-F537A10074AA}"/>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pic>
        <p:nvPicPr>
          <p:cNvPr id="44" name="Grafik 43" descr="Ein Bild, das Anzeige, Uhr enthält.&#10;&#10;Automatisch generierte Beschreibung">
            <a:extLst>
              <a:ext uri="{FF2B5EF4-FFF2-40B4-BE49-F238E27FC236}">
                <a16:creationId xmlns:a16="http://schemas.microsoft.com/office/drawing/2014/main" id="{469C940D-95B7-45B5-9C84-C9ED5A50E3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10662" y="1649349"/>
            <a:ext cx="1900800" cy="1080000"/>
          </a:xfrm>
          <a:prstGeom prst="rect">
            <a:avLst/>
          </a:prstGeom>
        </p:spPr>
      </p:pic>
      <p:sp>
        <p:nvSpPr>
          <p:cNvPr id="45" name="Rechteck 44">
            <a:extLst>
              <a:ext uri="{FF2B5EF4-FFF2-40B4-BE49-F238E27FC236}">
                <a16:creationId xmlns:a16="http://schemas.microsoft.com/office/drawing/2014/main" id="{DA9E3665-4591-486D-B133-9EF2A0A2B94A}"/>
              </a:ext>
            </a:extLst>
          </p:cNvPr>
          <p:cNvSpPr/>
          <p:nvPr/>
        </p:nvSpPr>
        <p:spPr>
          <a:xfrm>
            <a:off x="865544" y="3813765"/>
            <a:ext cx="2056973" cy="5232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Rechteck 1">
            <a:extLst>
              <a:ext uri="{FF2B5EF4-FFF2-40B4-BE49-F238E27FC236}">
                <a16:creationId xmlns:a16="http://schemas.microsoft.com/office/drawing/2014/main" id="{EAA2589F-4E60-4C47-877B-2AC7022566D3}"/>
              </a:ext>
            </a:extLst>
          </p:cNvPr>
          <p:cNvSpPr/>
          <p:nvPr/>
        </p:nvSpPr>
        <p:spPr>
          <a:xfrm>
            <a:off x="5970393" y="4075375"/>
            <a:ext cx="1577674" cy="3243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6" name="Textfeld 45"/>
          <p:cNvSpPr txBox="1"/>
          <p:nvPr/>
        </p:nvSpPr>
        <p:spPr>
          <a:xfrm>
            <a:off x="77182" y="5506194"/>
            <a:ext cx="4269505" cy="338554"/>
          </a:xfrm>
          <a:prstGeom prst="rect">
            <a:avLst/>
          </a:prstGeom>
          <a:noFill/>
        </p:spPr>
        <p:txBody>
          <a:bodyPr wrap="square" rtlCol="0">
            <a:spAutoFit/>
          </a:bodyPr>
          <a:lstStyle/>
          <a:p>
            <a:r>
              <a:rPr lang="en-US" sz="800" dirty="0" err="1" smtClean="0">
                <a:hlinkClick r:id="rId7"/>
              </a:rPr>
              <a:t>Yourgenome</a:t>
            </a:r>
            <a:r>
              <a:rPr lang="en-US" sz="800" dirty="0" smtClean="0"/>
              <a:t> </a:t>
            </a:r>
            <a:r>
              <a:rPr lang="en-US" sz="800" dirty="0"/>
              <a:t>(2017</a:t>
            </a:r>
            <a:r>
              <a:rPr lang="en-US" sz="800" dirty="0" smtClean="0"/>
              <a:t>), Copyright information, Available </a:t>
            </a:r>
            <a:r>
              <a:rPr lang="en-US" sz="800" dirty="0"/>
              <a:t>at</a:t>
            </a:r>
            <a:r>
              <a:rPr lang="en-US" sz="800" dirty="0" smtClean="0"/>
              <a:t>:</a:t>
            </a:r>
            <a:r>
              <a:rPr lang="de-DE" sz="800" dirty="0" smtClean="0"/>
              <a:t>,</a:t>
            </a:r>
            <a:r>
              <a:rPr lang="en-US" sz="800" dirty="0" smtClean="0"/>
              <a:t> </a:t>
            </a:r>
            <a:r>
              <a:rPr lang="en-US" sz="800" dirty="0">
                <a:hlinkClick r:id="rId8"/>
              </a:rPr>
              <a:t>https://</a:t>
            </a:r>
            <a:r>
              <a:rPr lang="en-US" sz="800" dirty="0" smtClean="0">
                <a:hlinkClick r:id="rId8"/>
              </a:rPr>
              <a:t>www.yourgenome.org/copyright</a:t>
            </a:r>
            <a:r>
              <a:rPr lang="en-US" sz="800" dirty="0" smtClean="0"/>
              <a:t> [</a:t>
            </a:r>
            <a:r>
              <a:rPr lang="en-US" sz="800" dirty="0"/>
              <a:t>Accessed </a:t>
            </a:r>
            <a:r>
              <a:rPr lang="en-US" sz="800" dirty="0" smtClean="0"/>
              <a:t>13 Oct. 2021].</a:t>
            </a:r>
            <a:r>
              <a:rPr lang="de-DE" sz="800" dirty="0" smtClean="0"/>
              <a:t> CC-BY-4.0</a:t>
            </a:r>
            <a:endParaRPr lang="de-DE" sz="800" dirty="0"/>
          </a:p>
        </p:txBody>
      </p:sp>
      <p:sp>
        <p:nvSpPr>
          <p:cNvPr id="48" name="Textfeld 47"/>
          <p:cNvSpPr txBox="1"/>
          <p:nvPr/>
        </p:nvSpPr>
        <p:spPr>
          <a:xfrm>
            <a:off x="51947" y="2558985"/>
            <a:ext cx="4372953" cy="369332"/>
          </a:xfrm>
          <a:prstGeom prst="rect">
            <a:avLst/>
          </a:prstGeom>
          <a:noFill/>
        </p:spPr>
        <p:txBody>
          <a:bodyPr wrap="square" rtlCol="0">
            <a:spAutoFit/>
          </a:bodyPr>
          <a:lstStyle/>
          <a:p>
            <a:r>
              <a:rPr lang="de-DE" sz="900" u="sng" dirty="0">
                <a:hlinkClick r:id="rId9"/>
              </a:rPr>
              <a:t>https://de.wikipedia.org/wiki/DNA-Sequenzierung#/media/Datei:Didesoxy-Methode.svg</a:t>
            </a:r>
            <a:r>
              <a:rPr lang="de-DE" sz="900" dirty="0"/>
              <a:t>,  CC BY-SA 3.0, Autor: </a:t>
            </a:r>
            <a:r>
              <a:rPr lang="de-DE" sz="900" dirty="0" smtClean="0"/>
              <a:t>C. </a:t>
            </a:r>
            <a:r>
              <a:rPr lang="de-DE" sz="900" dirty="0" err="1" smtClean="0"/>
              <a:t>Goemans</a:t>
            </a:r>
            <a:r>
              <a:rPr lang="de-DE" sz="900" dirty="0" smtClean="0"/>
              <a:t> </a:t>
            </a:r>
            <a:endParaRPr lang="de-DE" sz="900" dirty="0"/>
          </a:p>
        </p:txBody>
      </p:sp>
      <p:pic>
        <p:nvPicPr>
          <p:cNvPr id="49" name="Grafik 48"/>
          <p:cNvPicPr>
            <a:picLocks noChangeAspect="1"/>
          </p:cNvPicPr>
          <p:nvPr/>
        </p:nvPicPr>
        <p:blipFill>
          <a:blip r:embed="rId10"/>
          <a:stretch>
            <a:fillRect/>
          </a:stretch>
        </p:blipFill>
        <p:spPr>
          <a:xfrm>
            <a:off x="7272366" y="2895490"/>
            <a:ext cx="1871634" cy="481626"/>
          </a:xfrm>
          <a:prstGeom prst="rect">
            <a:avLst/>
          </a:prstGeom>
        </p:spPr>
      </p:pic>
      <p:pic>
        <p:nvPicPr>
          <p:cNvPr id="4" name="Grafik 3"/>
          <p:cNvPicPr>
            <a:picLocks noChangeAspect="1"/>
          </p:cNvPicPr>
          <p:nvPr/>
        </p:nvPicPr>
        <p:blipFill>
          <a:blip r:embed="rId11"/>
          <a:stretch>
            <a:fillRect/>
          </a:stretch>
        </p:blipFill>
        <p:spPr>
          <a:xfrm>
            <a:off x="1760791" y="5824430"/>
            <a:ext cx="902286" cy="975445"/>
          </a:xfrm>
          <a:prstGeom prst="rect">
            <a:avLst/>
          </a:prstGeom>
        </p:spPr>
      </p:pic>
    </p:spTree>
    <p:extLst>
      <p:ext uri="{BB962C8B-B14F-4D97-AF65-F5344CB8AC3E}">
        <p14:creationId xmlns:p14="http://schemas.microsoft.com/office/powerpoint/2010/main" val="347674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up)">
                                      <p:cBhvr>
                                        <p:cTn id="7" dur="500"/>
                                        <p:tgtEl>
                                          <p:spTgt spid="8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par>
                                <p:cTn id="12" presetID="22" presetClass="entr" presetSubtype="1"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up)">
                                      <p:cBhvr>
                                        <p:cTn id="14" dur="500"/>
                                        <p:tgtEl>
                                          <p:spTgt spid="35"/>
                                        </p:tgtEl>
                                      </p:cBhvr>
                                    </p:animEffect>
                                  </p:childTnLst>
                                </p:cTn>
                              </p:par>
                              <p:par>
                                <p:cTn id="15" presetID="22" presetClass="entr" presetSubtype="1"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up)">
                                      <p:cBhvr>
                                        <p:cTn id="17" dur="500"/>
                                        <p:tgtEl>
                                          <p:spTgt spid="3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up)">
                                      <p:cBhvr>
                                        <p:cTn id="21" dur="500"/>
                                        <p:tgtEl>
                                          <p:spTgt spid="8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up)">
                                      <p:cBhvr>
                                        <p:cTn id="24" dur="500"/>
                                        <p:tgtEl>
                                          <p:spTgt spid="41"/>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xit" presetSubtype="1" fill="hold" grpId="0" nodeType="clickEffect">
                                  <p:stCondLst>
                                    <p:cond delay="0"/>
                                  </p:stCondLst>
                                  <p:childTnLst>
                                    <p:animEffect transition="out" filter="wheel(1)">
                                      <p:cBhvr>
                                        <p:cTn id="28" dur="2000"/>
                                        <p:tgtEl>
                                          <p:spTgt spid="45"/>
                                        </p:tgtEl>
                                      </p:cBhvr>
                                    </p:animEffect>
                                    <p:set>
                                      <p:cBhvr>
                                        <p:cTn id="29" dur="1" fill="hold">
                                          <p:stCondLst>
                                            <p:cond delay="1999"/>
                                          </p:stCondLst>
                                        </p:cTn>
                                        <p:tgtEl>
                                          <p:spTgt spid="45"/>
                                        </p:tgtEl>
                                        <p:attrNameLst>
                                          <p:attrName>style.visibility</p:attrName>
                                        </p:attrNameLst>
                                      </p:cBhvr>
                                      <p:to>
                                        <p:strVal val="hidden"/>
                                      </p:to>
                                    </p:set>
                                  </p:childTnLst>
                                </p:cTn>
                              </p:par>
                            </p:childTnLst>
                          </p:cTn>
                        </p:par>
                        <p:par>
                          <p:cTn id="30" fill="hold">
                            <p:stCondLst>
                              <p:cond delay="2000"/>
                            </p:stCondLst>
                            <p:childTnLst>
                              <p:par>
                                <p:cTn id="31" presetID="21" presetClass="entr" presetSubtype="1"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heel(1)">
                                      <p:cBhvr>
                                        <p:cTn id="3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80" grpId="0" animBg="1"/>
      <p:bldP spid="45"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A8818E-36ED-4E19-A751-0CA693630B31}"/>
              </a:ext>
            </a:extLst>
          </p:cNvPr>
          <p:cNvSpPr>
            <a:spLocks noGrp="1"/>
          </p:cNvSpPr>
          <p:nvPr>
            <p:ph type="title"/>
          </p:nvPr>
        </p:nvSpPr>
        <p:spPr>
          <a:xfrm>
            <a:off x="628649" y="287493"/>
            <a:ext cx="8039805" cy="877078"/>
          </a:xfrm>
          <a:solidFill>
            <a:srgbClr val="0070C0"/>
          </a:solidFill>
          <a:ln>
            <a:noFill/>
          </a:ln>
          <a:effectLst/>
          <a:scene3d>
            <a:camera prst="orthographicFront">
              <a:rot lat="0" lon="0" rev="0"/>
            </a:camera>
            <a:lightRig rig="chilly" dir="t">
              <a:rot lat="0" lon="0" rev="18480000"/>
            </a:lightRig>
          </a:scene3d>
          <a:sp3d prstMaterial="clear">
            <a:bevelT h="63500"/>
          </a:sp3d>
        </p:spPr>
        <p:txBody>
          <a:bodyPr/>
          <a:lstStyle/>
          <a:p>
            <a:r>
              <a:rPr lang="de-DE" dirty="0"/>
              <a:t>Genommutationen</a:t>
            </a:r>
          </a:p>
        </p:txBody>
      </p:sp>
      <p:pic>
        <p:nvPicPr>
          <p:cNvPr id="5" name="Grafik 4" descr="Ein Bild, das Person, Mann, Anzug, Schlips enthält.&#10;&#10;Automatisch generierte Beschreibung">
            <a:extLst>
              <a:ext uri="{FF2B5EF4-FFF2-40B4-BE49-F238E27FC236}">
                <a16:creationId xmlns:a16="http://schemas.microsoft.com/office/drawing/2014/main" id="{C32C76AF-E186-4340-80ED-F35D5417F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910" y="1313913"/>
            <a:ext cx="7920000" cy="5338458"/>
          </a:xfrm>
          <a:prstGeom prst="rect">
            <a:avLst/>
          </a:prstGeom>
        </p:spPr>
      </p:pic>
      <p:sp>
        <p:nvSpPr>
          <p:cNvPr id="4" name="Textfeld 3">
            <a:extLst>
              <a:ext uri="{FF2B5EF4-FFF2-40B4-BE49-F238E27FC236}">
                <a16:creationId xmlns:a16="http://schemas.microsoft.com/office/drawing/2014/main" id="{A54FEEBF-8974-4D5C-8C69-013A956C4D31}"/>
              </a:ext>
            </a:extLst>
          </p:cNvPr>
          <p:cNvSpPr txBox="1"/>
          <p:nvPr/>
        </p:nvSpPr>
        <p:spPr>
          <a:xfrm>
            <a:off x="8633618" y="6488589"/>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1232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F01F3-67BA-4EE4-AAB3-37DBD8E4F87E}"/>
              </a:ext>
            </a:extLst>
          </p:cNvPr>
          <p:cNvSpPr>
            <a:spLocks noGrp="1"/>
          </p:cNvSpPr>
          <p:nvPr>
            <p:ph type="title"/>
          </p:nvPr>
        </p:nvSpPr>
        <p:spPr>
          <a:xfrm>
            <a:off x="628649" y="287493"/>
            <a:ext cx="8018961" cy="877078"/>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0000"/>
          </a:bodyPr>
          <a:lstStyle/>
          <a:p>
            <a:r>
              <a:rPr lang="de-DE" dirty="0"/>
              <a:t>PCR mit Gelelektrophorese (STR-Analyse)</a:t>
            </a:r>
          </a:p>
        </p:txBody>
      </p:sp>
      <p:pic>
        <p:nvPicPr>
          <p:cNvPr id="3" name="Grafik 2" descr="Ein Bild, das Karte enthält.&#10;&#10;Automatisch generierte Beschreibung">
            <a:extLst>
              <a:ext uri="{FF2B5EF4-FFF2-40B4-BE49-F238E27FC236}">
                <a16:creationId xmlns:a16="http://schemas.microsoft.com/office/drawing/2014/main" id="{0FC7109B-FBB9-47B8-AD0C-A724E28D48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2463" y="1208750"/>
            <a:ext cx="3479075" cy="2119916"/>
          </a:xfrm>
          <a:prstGeom prst="rect">
            <a:avLst/>
          </a:prstGeom>
        </p:spPr>
      </p:pic>
      <p:pic>
        <p:nvPicPr>
          <p:cNvPr id="7" name="Grafik 6" descr="Ein Bild, das Text, Karte enthält.&#10;&#10;Automatisch generierte Beschreibung">
            <a:extLst>
              <a:ext uri="{FF2B5EF4-FFF2-40B4-BE49-F238E27FC236}">
                <a16:creationId xmlns:a16="http://schemas.microsoft.com/office/drawing/2014/main" id="{2E646F86-BA14-4F29-93B4-AAFADEEC5D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885" y="3648047"/>
            <a:ext cx="5314475" cy="2770170"/>
          </a:xfrm>
          <a:prstGeom prst="rect">
            <a:avLst/>
          </a:prstGeom>
        </p:spPr>
      </p:pic>
      <p:cxnSp>
        <p:nvCxnSpPr>
          <p:cNvPr id="9" name="Gerade Verbindung mit Pfeil 8">
            <a:extLst>
              <a:ext uri="{FF2B5EF4-FFF2-40B4-BE49-F238E27FC236}">
                <a16:creationId xmlns:a16="http://schemas.microsoft.com/office/drawing/2014/main" id="{F8D5B5BB-008B-476A-A92D-728694035558}"/>
              </a:ext>
            </a:extLst>
          </p:cNvPr>
          <p:cNvCxnSpPr/>
          <p:nvPr/>
        </p:nvCxnSpPr>
        <p:spPr>
          <a:xfrm>
            <a:off x="5643154" y="4781006"/>
            <a:ext cx="7489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feld 7">
            <a:extLst>
              <a:ext uri="{FF2B5EF4-FFF2-40B4-BE49-F238E27FC236}">
                <a16:creationId xmlns:a16="http://schemas.microsoft.com/office/drawing/2014/main" id="{71FE4547-6391-4058-B1A9-9F00633B5E96}"/>
              </a:ext>
            </a:extLst>
          </p:cNvPr>
          <p:cNvSpPr txBox="1"/>
          <p:nvPr/>
        </p:nvSpPr>
        <p:spPr>
          <a:xfrm>
            <a:off x="5508341" y="6141218"/>
            <a:ext cx="34317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11</a:t>
            </a:r>
          </a:p>
        </p:txBody>
      </p:sp>
      <p:sp>
        <p:nvSpPr>
          <p:cNvPr id="10" name="Textfeld 9">
            <a:extLst>
              <a:ext uri="{FF2B5EF4-FFF2-40B4-BE49-F238E27FC236}">
                <a16:creationId xmlns:a16="http://schemas.microsoft.com/office/drawing/2014/main" id="{28617ABF-78BA-48AA-9E4F-C4FEB3024886}"/>
              </a:ext>
            </a:extLst>
          </p:cNvPr>
          <p:cNvSpPr txBox="1"/>
          <p:nvPr/>
        </p:nvSpPr>
        <p:spPr>
          <a:xfrm>
            <a:off x="8334703" y="5687699"/>
            <a:ext cx="441410"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12</a:t>
            </a:r>
          </a:p>
        </p:txBody>
      </p:sp>
      <p:sp>
        <p:nvSpPr>
          <p:cNvPr id="4" name="Textfeld 3"/>
          <p:cNvSpPr txBox="1"/>
          <p:nvPr/>
        </p:nvSpPr>
        <p:spPr>
          <a:xfrm>
            <a:off x="1794067" y="5867055"/>
            <a:ext cx="3714274" cy="369332"/>
          </a:xfrm>
          <a:prstGeom prst="rect">
            <a:avLst/>
          </a:prstGeom>
          <a:noFill/>
        </p:spPr>
        <p:txBody>
          <a:bodyPr wrap="square" rtlCol="0">
            <a:spAutoFit/>
          </a:bodyPr>
          <a:lstStyle/>
          <a:p>
            <a:r>
              <a:rPr lang="de-DE" sz="900" u="sng" dirty="0" smtClean="0">
                <a:hlinkClick r:id="rId5"/>
              </a:rPr>
              <a:t>https://commons.wikimedia.org/wiki/File:Polymerase_chain_reaction.svg</a:t>
            </a:r>
            <a:r>
              <a:rPr lang="de-DE" sz="900" dirty="0"/>
              <a:t>,  C</a:t>
            </a:r>
            <a:r>
              <a:rPr lang="de-DE" sz="900" dirty="0" smtClean="0"/>
              <a:t>C </a:t>
            </a:r>
            <a:r>
              <a:rPr lang="de-DE" sz="900" dirty="0"/>
              <a:t>BY-SA </a:t>
            </a:r>
            <a:r>
              <a:rPr lang="de-DE" sz="900" dirty="0" smtClean="0"/>
              <a:t>3.0, </a:t>
            </a:r>
            <a:r>
              <a:rPr lang="de-DE" sz="900" dirty="0" err="1"/>
              <a:t>Enzoklop</a:t>
            </a:r>
            <a:endParaRPr lang="de-DE" sz="900" dirty="0"/>
          </a:p>
        </p:txBody>
      </p:sp>
      <p:pic>
        <p:nvPicPr>
          <p:cNvPr id="11" name="Grafik 10" descr="C:\Users\SeelH\AppData\Local\Microsoft\Windows\INetCache\Content.Outlook\TVHY3Q38\Bild 2.png"/>
          <p:cNvPicPr/>
          <p:nvPr/>
        </p:nvPicPr>
        <p:blipFill>
          <a:blip r:embed="rId6">
            <a:extLst>
              <a:ext uri="{28A0092B-C50C-407E-A947-70E740481C1C}">
                <a14:useLocalDpi xmlns:a14="http://schemas.microsoft.com/office/drawing/2010/main" val="0"/>
              </a:ext>
            </a:extLst>
          </a:blip>
          <a:srcRect/>
          <a:stretch>
            <a:fillRect/>
          </a:stretch>
        </p:blipFill>
        <p:spPr bwMode="auto">
          <a:xfrm>
            <a:off x="6514215" y="3501238"/>
            <a:ext cx="2453202" cy="2272410"/>
          </a:xfrm>
          <a:prstGeom prst="rect">
            <a:avLst/>
          </a:prstGeom>
          <a:noFill/>
          <a:ln>
            <a:noFill/>
          </a:ln>
        </p:spPr>
      </p:pic>
    </p:spTree>
    <p:extLst>
      <p:ext uri="{BB962C8B-B14F-4D97-AF65-F5344CB8AC3E}">
        <p14:creationId xmlns:p14="http://schemas.microsoft.com/office/powerpoint/2010/main" val="116641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14"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0" name="Textfeld 9">
            <a:extLst>
              <a:ext uri="{FF2B5EF4-FFF2-40B4-BE49-F238E27FC236}">
                <a16:creationId xmlns:a16="http://schemas.microsoft.com/office/drawing/2014/main" id="{5B112A0F-2F2F-4612-AA6B-F8437D1BE28C}"/>
              </a:ext>
            </a:extLst>
          </p:cNvPr>
          <p:cNvSpPr txBox="1"/>
          <p:nvPr/>
        </p:nvSpPr>
        <p:spPr>
          <a:xfrm>
            <a:off x="5970393" y="4082508"/>
            <a:ext cx="1577676"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Insertion/Deletion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5" y="3151060"/>
            <a:ext cx="2116"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5" y="3612543"/>
            <a:ext cx="339297"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BF696553-6A65-4AA8-ACE0-50304E4D42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4900" y="757761"/>
            <a:ext cx="1440000" cy="1651979"/>
          </a:xfrm>
          <a:prstGeom prst="rect">
            <a:avLst/>
          </a:prstGeom>
        </p:spPr>
      </p:pic>
      <p:pic>
        <p:nvPicPr>
          <p:cNvPr id="29" name="Grafik 28" descr="Ein Bild, das Karte enthält.&#10;&#10;Automatisch generierte Beschreibung">
            <a:extLst>
              <a:ext uri="{FF2B5EF4-FFF2-40B4-BE49-F238E27FC236}">
                <a16:creationId xmlns:a16="http://schemas.microsoft.com/office/drawing/2014/main" id="{E199C4CE-D2C2-47E4-B482-698FED2A835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007622" y="4784988"/>
            <a:ext cx="1890591" cy="1152000"/>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91B62302-271D-46D7-A9DE-DC667CE9DE7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48044" y="4399764"/>
            <a:ext cx="1800000" cy="1053000"/>
          </a:xfrm>
          <a:prstGeom prst="rect">
            <a:avLst/>
          </a:prstGeom>
        </p:spPr>
      </p:pic>
      <p:pic>
        <p:nvPicPr>
          <p:cNvPr id="33" name="Grafik 32" descr="Ein Bild, das Uhr enthält.&#10;&#10;Automatisch generierte Beschreibung">
            <a:extLst>
              <a:ext uri="{FF2B5EF4-FFF2-40B4-BE49-F238E27FC236}">
                <a16:creationId xmlns:a16="http://schemas.microsoft.com/office/drawing/2014/main" id="{3FAD09C8-13A2-4E0A-82CC-140783B3D41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601013" y="4691514"/>
            <a:ext cx="1800000" cy="469500"/>
          </a:xfrm>
          <a:prstGeom prst="rect">
            <a:avLst/>
          </a:prstGeom>
        </p:spPr>
      </p:pic>
      <p:cxnSp>
        <p:nvCxnSpPr>
          <p:cNvPr id="35" name="Gerade Verbindung mit Pfeil 34">
            <a:extLst>
              <a:ext uri="{FF2B5EF4-FFF2-40B4-BE49-F238E27FC236}">
                <a16:creationId xmlns:a16="http://schemas.microsoft.com/office/drawing/2014/main" id="{6CA786EA-55FF-4EE5-A05E-FC55D076745D}"/>
              </a:ext>
            </a:extLst>
          </p:cNvPr>
          <p:cNvCxnSpPr>
            <a:cxnSpLocks/>
          </p:cNvCxnSpPr>
          <p:nvPr/>
        </p:nvCxnSpPr>
        <p:spPr>
          <a:xfrm>
            <a:off x="1966797" y="4987604"/>
            <a:ext cx="5760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7" name="Grafik 36" descr="Ein Bild, das Text, Karte enthält.&#10;&#10;Automatisch generierte Beschreibung">
            <a:extLst>
              <a:ext uri="{FF2B5EF4-FFF2-40B4-BE49-F238E27FC236}">
                <a16:creationId xmlns:a16="http://schemas.microsoft.com/office/drawing/2014/main" id="{718EF332-CF14-4D0C-86F6-AA8050BF916B}"/>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50566" y="900069"/>
            <a:ext cx="2477417" cy="1800000"/>
          </a:xfrm>
          <a:prstGeom prst="rect">
            <a:avLst/>
          </a:prstGeom>
        </p:spPr>
      </p:pic>
      <p:sp>
        <p:nvSpPr>
          <p:cNvPr id="38" name="Textfeld 37">
            <a:extLst>
              <a:ext uri="{FF2B5EF4-FFF2-40B4-BE49-F238E27FC236}">
                <a16:creationId xmlns:a16="http://schemas.microsoft.com/office/drawing/2014/main" id="{549D6546-1C1F-47EB-A0A8-430D3CCAC94A}"/>
              </a:ext>
            </a:extLst>
          </p:cNvPr>
          <p:cNvSpPr txBox="1"/>
          <p:nvPr/>
        </p:nvSpPr>
        <p:spPr>
          <a:xfrm>
            <a:off x="5162274" y="1508257"/>
            <a:ext cx="1208985"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Karyogramm</a:t>
            </a:r>
          </a:p>
        </p:txBody>
      </p:sp>
      <p:sp>
        <p:nvSpPr>
          <p:cNvPr id="39" name="Textfeld 38">
            <a:extLst>
              <a:ext uri="{FF2B5EF4-FFF2-40B4-BE49-F238E27FC236}">
                <a16:creationId xmlns:a16="http://schemas.microsoft.com/office/drawing/2014/main" id="{2430CC06-7B10-4E8C-A2E4-A46020E12494}"/>
              </a:ext>
            </a:extLst>
          </p:cNvPr>
          <p:cNvSpPr txBox="1"/>
          <p:nvPr/>
        </p:nvSpPr>
        <p:spPr>
          <a:xfrm>
            <a:off x="7123604" y="1238057"/>
            <a:ext cx="1338828"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FISH-Analyse</a:t>
            </a:r>
          </a:p>
        </p:txBody>
      </p:sp>
      <p:sp>
        <p:nvSpPr>
          <p:cNvPr id="40" name="Textfeld 39">
            <a:extLst>
              <a:ext uri="{FF2B5EF4-FFF2-40B4-BE49-F238E27FC236}">
                <a16:creationId xmlns:a16="http://schemas.microsoft.com/office/drawing/2014/main" id="{4EDCAA59-6D01-4185-B6EE-CC82769D8F84}"/>
              </a:ext>
            </a:extLst>
          </p:cNvPr>
          <p:cNvSpPr txBox="1"/>
          <p:nvPr/>
        </p:nvSpPr>
        <p:spPr>
          <a:xfrm>
            <a:off x="5874301" y="6087601"/>
            <a:ext cx="2364750" cy="52322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r>
              <a:rPr lang="de-DE" sz="1400" i="1" dirty="0">
                <a:latin typeface="Arial" panose="020B0604020202020204" pitchFamily="34" charset="0"/>
                <a:cs typeface="Arial" panose="020B0604020202020204" pitchFamily="34" charset="0"/>
              </a:rPr>
              <a:t>PCR mit Gelelektrophorese</a:t>
            </a:r>
          </a:p>
          <a:p>
            <a:pPr algn="ctr"/>
            <a:r>
              <a:rPr lang="de-DE" sz="1400" i="1" dirty="0">
                <a:latin typeface="Arial" panose="020B0604020202020204" pitchFamily="34" charset="0"/>
                <a:cs typeface="Arial" panose="020B0604020202020204" pitchFamily="34" charset="0"/>
              </a:rPr>
              <a:t>(STR-Analyse)</a:t>
            </a:r>
          </a:p>
        </p:txBody>
      </p:sp>
      <p:sp>
        <p:nvSpPr>
          <p:cNvPr id="41" name="Textfeld 40">
            <a:extLst>
              <a:ext uri="{FF2B5EF4-FFF2-40B4-BE49-F238E27FC236}">
                <a16:creationId xmlns:a16="http://schemas.microsoft.com/office/drawing/2014/main" id="{74EBE0B6-DA5C-4CE1-8612-6D6A1CB240A3}"/>
              </a:ext>
            </a:extLst>
          </p:cNvPr>
          <p:cNvSpPr txBox="1"/>
          <p:nvPr/>
        </p:nvSpPr>
        <p:spPr>
          <a:xfrm>
            <a:off x="2700083" y="5947739"/>
            <a:ext cx="1646605" cy="738664"/>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r>
              <a:rPr lang="de-DE" sz="1400" i="1" dirty="0">
                <a:latin typeface="Arial" panose="020B0604020202020204" pitchFamily="34" charset="0"/>
                <a:cs typeface="Arial" panose="020B0604020202020204" pitchFamily="34" charset="0"/>
              </a:rPr>
              <a:t>Restriktion mit </a:t>
            </a:r>
          </a:p>
          <a:p>
            <a:pPr algn="ctr"/>
            <a:r>
              <a:rPr lang="de-DE" sz="1400" i="1" dirty="0">
                <a:latin typeface="Arial" panose="020B0604020202020204" pitchFamily="34" charset="0"/>
                <a:cs typeface="Arial" panose="020B0604020202020204" pitchFamily="34" charset="0"/>
              </a:rPr>
              <a:t>Gelelektrophorese</a:t>
            </a:r>
          </a:p>
          <a:p>
            <a:pPr algn="ctr"/>
            <a:r>
              <a:rPr lang="de-DE" sz="1400" i="1" dirty="0">
                <a:latin typeface="Arial" panose="020B0604020202020204" pitchFamily="34" charset="0"/>
                <a:cs typeface="Arial" panose="020B0604020202020204" pitchFamily="34" charset="0"/>
              </a:rPr>
              <a:t>(RFLP-Analyse)</a:t>
            </a:r>
          </a:p>
        </p:txBody>
      </p:sp>
      <p:sp>
        <p:nvSpPr>
          <p:cNvPr id="42" name="Textfeld 41">
            <a:extLst>
              <a:ext uri="{FF2B5EF4-FFF2-40B4-BE49-F238E27FC236}">
                <a16:creationId xmlns:a16="http://schemas.microsoft.com/office/drawing/2014/main" id="{2F8A83EB-B25D-4F93-B2ED-95FBCA1773FB}"/>
              </a:ext>
            </a:extLst>
          </p:cNvPr>
          <p:cNvSpPr txBox="1"/>
          <p:nvPr/>
        </p:nvSpPr>
        <p:spPr>
          <a:xfrm>
            <a:off x="613172" y="456947"/>
            <a:ext cx="1827744" cy="307777"/>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de-DE" sz="1400" i="1" dirty="0">
                <a:latin typeface="Arial" panose="020B0604020202020204" pitchFamily="34" charset="0"/>
                <a:cs typeface="Arial" panose="020B0604020202020204" pitchFamily="34" charset="0"/>
              </a:rPr>
              <a:t>DNA-Sequenzierung</a:t>
            </a:r>
          </a:p>
        </p:txBody>
      </p:sp>
      <p:cxnSp>
        <p:nvCxnSpPr>
          <p:cNvPr id="65" name="Gerader Verbinder 64">
            <a:extLst>
              <a:ext uri="{FF2B5EF4-FFF2-40B4-BE49-F238E27FC236}">
                <a16:creationId xmlns:a16="http://schemas.microsoft.com/office/drawing/2014/main" id="{456FA3EB-FFD6-415E-B2F6-3BF6A3A35AEC}"/>
              </a:ext>
            </a:extLst>
          </p:cNvPr>
          <p:cNvCxnSpPr>
            <a:stCxn id="9" idx="0"/>
            <a:endCxn id="25" idx="2"/>
          </p:cNvCxnSpPr>
          <p:nvPr/>
        </p:nvCxnSpPr>
        <p:spPr>
          <a:xfrm flipH="1" flipV="1">
            <a:off x="4424900" y="2409740"/>
            <a:ext cx="19151" cy="43354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73CB5FAB-755D-417B-8BAA-C5657175E134}"/>
              </a:ext>
            </a:extLst>
          </p:cNvPr>
          <p:cNvCxnSpPr>
            <a:cxnSpLocks/>
            <a:stCxn id="8" idx="0"/>
          </p:cNvCxnSpPr>
          <p:nvPr/>
        </p:nvCxnSpPr>
        <p:spPr>
          <a:xfrm flipV="1">
            <a:off x="6742827" y="2723408"/>
            <a:ext cx="944362" cy="735246"/>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r Verbinder 78">
            <a:extLst>
              <a:ext uri="{FF2B5EF4-FFF2-40B4-BE49-F238E27FC236}">
                <a16:creationId xmlns:a16="http://schemas.microsoft.com/office/drawing/2014/main" id="{A3B209B1-D378-4A6A-AA0C-85CF1400F0C0}"/>
              </a:ext>
            </a:extLst>
          </p:cNvPr>
          <p:cNvCxnSpPr>
            <a:cxnSpLocks/>
            <a:stCxn id="11" idx="0"/>
            <a:endCxn id="37" idx="2"/>
          </p:cNvCxnSpPr>
          <p:nvPr/>
        </p:nvCxnSpPr>
        <p:spPr>
          <a:xfrm flipV="1">
            <a:off x="1489275" y="2700069"/>
            <a:ext cx="0" cy="26161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Gerader Verbinder 2">
            <a:extLst>
              <a:ext uri="{FF2B5EF4-FFF2-40B4-BE49-F238E27FC236}">
                <a16:creationId xmlns:a16="http://schemas.microsoft.com/office/drawing/2014/main" id="{F073602F-9DD3-4DFD-A821-BBB1AC891B7E}"/>
              </a:ext>
            </a:extLst>
          </p:cNvPr>
          <p:cNvCxnSpPr>
            <a:cxnSpLocks/>
            <a:stCxn id="9" idx="3"/>
          </p:cNvCxnSpPr>
          <p:nvPr/>
        </p:nvCxnSpPr>
        <p:spPr>
          <a:xfrm flipV="1">
            <a:off x="5172776" y="2723408"/>
            <a:ext cx="2514413" cy="27376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5" y="3812598"/>
            <a:ext cx="4520"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DC65CA16-05B4-40E2-AD2D-EEE14C733BD0}"/>
              </a:ext>
            </a:extLst>
          </p:cNvPr>
          <p:cNvCxnSpPr>
            <a:stCxn id="43" idx="3"/>
            <a:endCxn id="10" idx="1"/>
          </p:cNvCxnSpPr>
          <p:nvPr/>
        </p:nvCxnSpPr>
        <p:spPr>
          <a:xfrm>
            <a:off x="5150334" y="4221998"/>
            <a:ext cx="820059" cy="14399"/>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369DF073-73D8-4460-B6E0-8664272E2F74}"/>
              </a:ext>
            </a:extLst>
          </p:cNvPr>
          <p:cNvCxnSpPr>
            <a:cxnSpLocks/>
            <a:stCxn id="8" idx="0"/>
            <a:endCxn id="25" idx="2"/>
          </p:cNvCxnSpPr>
          <p:nvPr/>
        </p:nvCxnSpPr>
        <p:spPr>
          <a:xfrm flipH="1" flipV="1">
            <a:off x="4424900" y="2409740"/>
            <a:ext cx="2317927" cy="1048914"/>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Geschweifte Klammer rechts 79">
            <a:extLst>
              <a:ext uri="{FF2B5EF4-FFF2-40B4-BE49-F238E27FC236}">
                <a16:creationId xmlns:a16="http://schemas.microsoft.com/office/drawing/2014/main" id="{F998C510-24F5-4B34-9F15-F05DA6E4092E}"/>
              </a:ext>
            </a:extLst>
          </p:cNvPr>
          <p:cNvSpPr/>
          <p:nvPr/>
        </p:nvSpPr>
        <p:spPr>
          <a:xfrm rot="5400000">
            <a:off x="2132936" y="3330852"/>
            <a:ext cx="252000" cy="4284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cxnSp>
        <p:nvCxnSpPr>
          <p:cNvPr id="82" name="Gerader Verbinder 81">
            <a:extLst>
              <a:ext uri="{FF2B5EF4-FFF2-40B4-BE49-F238E27FC236}">
                <a16:creationId xmlns:a16="http://schemas.microsoft.com/office/drawing/2014/main" id="{A23AAA0B-B821-4C6E-8371-E529B9DEEAAB}"/>
              </a:ext>
            </a:extLst>
          </p:cNvPr>
          <p:cNvCxnSpPr>
            <a:cxnSpLocks/>
          </p:cNvCxnSpPr>
          <p:nvPr/>
        </p:nvCxnSpPr>
        <p:spPr>
          <a:xfrm>
            <a:off x="1894030" y="4335818"/>
            <a:ext cx="0" cy="25181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a:extLst>
              <a:ext uri="{FF2B5EF4-FFF2-40B4-BE49-F238E27FC236}">
                <a16:creationId xmlns:a16="http://schemas.microsoft.com/office/drawing/2014/main" id="{AFCC898E-389B-44C1-89E6-A42915688D5D}"/>
              </a:ext>
            </a:extLst>
          </p:cNvPr>
          <p:cNvCxnSpPr>
            <a:cxnSpLocks/>
          </p:cNvCxnSpPr>
          <p:nvPr/>
        </p:nvCxnSpPr>
        <p:spPr>
          <a:xfrm>
            <a:off x="7002721" y="5360988"/>
            <a:ext cx="5503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Gerader Verbinder 85">
            <a:extLst>
              <a:ext uri="{FF2B5EF4-FFF2-40B4-BE49-F238E27FC236}">
                <a16:creationId xmlns:a16="http://schemas.microsoft.com/office/drawing/2014/main" id="{47B2C5A3-BB83-493C-8D19-CAC2599D3D34}"/>
              </a:ext>
            </a:extLst>
          </p:cNvPr>
          <p:cNvCxnSpPr>
            <a:cxnSpLocks/>
            <a:stCxn id="10" idx="2"/>
          </p:cNvCxnSpPr>
          <p:nvPr/>
        </p:nvCxnSpPr>
        <p:spPr>
          <a:xfrm>
            <a:off x="6759231" y="4390285"/>
            <a:ext cx="0" cy="394703"/>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9E7ED3B5-8DE9-473E-985B-6C9DC942F64C}"/>
              </a:ext>
            </a:extLst>
          </p:cNvPr>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feld 45">
            <a:extLst>
              <a:ext uri="{FF2B5EF4-FFF2-40B4-BE49-F238E27FC236}">
                <a16:creationId xmlns:a16="http://schemas.microsoft.com/office/drawing/2014/main" id="{3063A5CA-AE67-4E30-9798-28A5C5A7A465}"/>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pic>
        <p:nvPicPr>
          <p:cNvPr id="45" name="Grafik 44" descr="Ein Bild, das Anzeige, Uhr enthält.&#10;&#10;Automatisch generierte Beschreibung">
            <a:extLst>
              <a:ext uri="{FF2B5EF4-FFF2-40B4-BE49-F238E27FC236}">
                <a16:creationId xmlns:a16="http://schemas.microsoft.com/office/drawing/2014/main" id="{1A1F48B7-EFCE-4A67-BEAB-4FF9F3523A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10662" y="1649349"/>
            <a:ext cx="1900800" cy="1080000"/>
          </a:xfrm>
          <a:prstGeom prst="rect">
            <a:avLst/>
          </a:prstGeom>
        </p:spPr>
      </p:pic>
      <p:sp>
        <p:nvSpPr>
          <p:cNvPr id="48" name="Rechteck 47">
            <a:extLst>
              <a:ext uri="{FF2B5EF4-FFF2-40B4-BE49-F238E27FC236}">
                <a16:creationId xmlns:a16="http://schemas.microsoft.com/office/drawing/2014/main" id="{54066635-251A-496C-B3A3-2D9E27DAD851}"/>
              </a:ext>
            </a:extLst>
          </p:cNvPr>
          <p:cNvSpPr/>
          <p:nvPr/>
        </p:nvSpPr>
        <p:spPr>
          <a:xfrm>
            <a:off x="5970393" y="4075375"/>
            <a:ext cx="1577674" cy="32438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9" name="Grafik 48"/>
          <p:cNvPicPr>
            <a:picLocks noChangeAspect="1"/>
          </p:cNvPicPr>
          <p:nvPr/>
        </p:nvPicPr>
        <p:blipFill>
          <a:blip r:embed="rId9"/>
          <a:stretch>
            <a:fillRect/>
          </a:stretch>
        </p:blipFill>
        <p:spPr>
          <a:xfrm>
            <a:off x="7272366" y="2895490"/>
            <a:ext cx="1871634" cy="481626"/>
          </a:xfrm>
          <a:prstGeom prst="rect">
            <a:avLst/>
          </a:prstGeom>
        </p:spPr>
      </p:pic>
      <p:sp>
        <p:nvSpPr>
          <p:cNvPr id="50" name="Textfeld 49"/>
          <p:cNvSpPr txBox="1"/>
          <p:nvPr/>
        </p:nvSpPr>
        <p:spPr>
          <a:xfrm>
            <a:off x="51947" y="2558985"/>
            <a:ext cx="4372953" cy="369332"/>
          </a:xfrm>
          <a:prstGeom prst="rect">
            <a:avLst/>
          </a:prstGeom>
          <a:noFill/>
        </p:spPr>
        <p:txBody>
          <a:bodyPr wrap="square" rtlCol="0">
            <a:spAutoFit/>
          </a:bodyPr>
          <a:lstStyle/>
          <a:p>
            <a:r>
              <a:rPr lang="de-DE" sz="900" u="sng" dirty="0">
                <a:hlinkClick r:id="rId10"/>
              </a:rPr>
              <a:t>https://de.wikipedia.org/wiki/DNA-Sequenzierung#/media/Datei:Didesoxy-Methode.svg</a:t>
            </a:r>
            <a:r>
              <a:rPr lang="de-DE" sz="900" dirty="0"/>
              <a:t>,  CC BY-SA 3.0, Autor: </a:t>
            </a:r>
            <a:r>
              <a:rPr lang="de-DE" sz="900" dirty="0" smtClean="0"/>
              <a:t>C. </a:t>
            </a:r>
            <a:r>
              <a:rPr lang="de-DE" sz="900" dirty="0" err="1" smtClean="0"/>
              <a:t>Goemans</a:t>
            </a:r>
            <a:r>
              <a:rPr lang="de-DE" sz="900" dirty="0" smtClean="0"/>
              <a:t> </a:t>
            </a:r>
            <a:endParaRPr lang="de-DE" sz="900" dirty="0"/>
          </a:p>
        </p:txBody>
      </p:sp>
      <p:sp>
        <p:nvSpPr>
          <p:cNvPr id="51" name="Textfeld 50"/>
          <p:cNvSpPr txBox="1"/>
          <p:nvPr/>
        </p:nvSpPr>
        <p:spPr>
          <a:xfrm>
            <a:off x="77182" y="5506194"/>
            <a:ext cx="4269505" cy="338554"/>
          </a:xfrm>
          <a:prstGeom prst="rect">
            <a:avLst/>
          </a:prstGeom>
          <a:noFill/>
        </p:spPr>
        <p:txBody>
          <a:bodyPr wrap="square" rtlCol="0">
            <a:spAutoFit/>
          </a:bodyPr>
          <a:lstStyle/>
          <a:p>
            <a:r>
              <a:rPr lang="en-US" sz="800" dirty="0" err="1" smtClean="0">
                <a:hlinkClick r:id="rId11"/>
              </a:rPr>
              <a:t>Yourgenome</a:t>
            </a:r>
            <a:r>
              <a:rPr lang="en-US" sz="800" dirty="0" smtClean="0"/>
              <a:t> </a:t>
            </a:r>
            <a:r>
              <a:rPr lang="en-US" sz="800" dirty="0"/>
              <a:t>(2017</a:t>
            </a:r>
            <a:r>
              <a:rPr lang="en-US" sz="800" dirty="0" smtClean="0"/>
              <a:t>), Copyright information, Available </a:t>
            </a:r>
            <a:r>
              <a:rPr lang="en-US" sz="800" dirty="0"/>
              <a:t>at</a:t>
            </a:r>
            <a:r>
              <a:rPr lang="en-US" sz="800" dirty="0" smtClean="0"/>
              <a:t>:</a:t>
            </a:r>
            <a:r>
              <a:rPr lang="de-DE" sz="800" dirty="0" smtClean="0"/>
              <a:t>,</a:t>
            </a:r>
            <a:r>
              <a:rPr lang="en-US" sz="800" dirty="0" smtClean="0"/>
              <a:t> </a:t>
            </a:r>
            <a:r>
              <a:rPr lang="en-US" sz="800" dirty="0">
                <a:hlinkClick r:id="rId12"/>
              </a:rPr>
              <a:t>https://</a:t>
            </a:r>
            <a:r>
              <a:rPr lang="en-US" sz="800" dirty="0" smtClean="0">
                <a:hlinkClick r:id="rId12"/>
              </a:rPr>
              <a:t>www.yourgenome.org/copyright</a:t>
            </a:r>
            <a:r>
              <a:rPr lang="en-US" sz="800" dirty="0" smtClean="0"/>
              <a:t> [</a:t>
            </a:r>
            <a:r>
              <a:rPr lang="en-US" sz="800" dirty="0"/>
              <a:t>Accessed </a:t>
            </a:r>
            <a:r>
              <a:rPr lang="en-US" sz="800" dirty="0" smtClean="0"/>
              <a:t>13 Oct. 2021].</a:t>
            </a:r>
            <a:r>
              <a:rPr lang="de-DE" sz="800" dirty="0" smtClean="0"/>
              <a:t> CC-BY-4.0</a:t>
            </a:r>
            <a:endParaRPr lang="de-DE" sz="800" dirty="0"/>
          </a:p>
        </p:txBody>
      </p:sp>
      <p:pic>
        <p:nvPicPr>
          <p:cNvPr id="52" name="Grafik 51" descr="C:\Users\SeelH\AppData\Local\Microsoft\Windows\INetCache\Content.Outlook\TVHY3Q38\Bild 1.png"/>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1839278" y="5862166"/>
            <a:ext cx="904240" cy="974090"/>
          </a:xfrm>
          <a:prstGeom prst="rect">
            <a:avLst/>
          </a:prstGeom>
          <a:noFill/>
          <a:ln>
            <a:noFill/>
          </a:ln>
        </p:spPr>
      </p:pic>
      <p:pic>
        <p:nvPicPr>
          <p:cNvPr id="53" name="Grafik 52" descr="C:\Users\SeelH\AppData\Local\Microsoft\Windows\INetCache\Content.Outlook\TVHY3Q38\Bild 2.png"/>
          <p:cNvPicPr/>
          <p:nvPr/>
        </p:nvPicPr>
        <p:blipFill>
          <a:blip r:embed="rId14">
            <a:extLst>
              <a:ext uri="{28A0092B-C50C-407E-A947-70E740481C1C}">
                <a14:useLocalDpi xmlns:a14="http://schemas.microsoft.com/office/drawing/2010/main" val="0"/>
              </a:ext>
            </a:extLst>
          </a:blip>
          <a:srcRect/>
          <a:stretch>
            <a:fillRect/>
          </a:stretch>
        </p:blipFill>
        <p:spPr bwMode="auto">
          <a:xfrm>
            <a:off x="7657577" y="4426665"/>
            <a:ext cx="1459872" cy="1510323"/>
          </a:xfrm>
          <a:prstGeom prst="rect">
            <a:avLst/>
          </a:prstGeom>
          <a:noFill/>
          <a:ln>
            <a:noFill/>
          </a:ln>
        </p:spPr>
      </p:pic>
    </p:spTree>
    <p:extLst>
      <p:ext uri="{BB962C8B-B14F-4D97-AF65-F5344CB8AC3E}">
        <p14:creationId xmlns:p14="http://schemas.microsoft.com/office/powerpoint/2010/main" val="335617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up)">
                                      <p:cBhvr>
                                        <p:cTn id="7" dur="500"/>
                                        <p:tgtEl>
                                          <p:spTgt spid="8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par>
                                <p:cTn id="12" presetID="22" presetClass="entr" presetSubtype="1" fill="hold" nodeType="withEffect">
                                  <p:stCondLst>
                                    <p:cond delay="0"/>
                                  </p:stCondLst>
                                  <p:childTnLst>
                                    <p:set>
                                      <p:cBhvr>
                                        <p:cTn id="13" dur="1" fill="hold">
                                          <p:stCondLst>
                                            <p:cond delay="0"/>
                                          </p:stCondLst>
                                        </p:cTn>
                                        <p:tgtEl>
                                          <p:spTgt spid="84"/>
                                        </p:tgtEl>
                                        <p:attrNameLst>
                                          <p:attrName>style.visibility</p:attrName>
                                        </p:attrNameLst>
                                      </p:cBhvr>
                                      <p:to>
                                        <p:strVal val="visible"/>
                                      </p:to>
                                    </p:set>
                                    <p:animEffect transition="in" filter="wipe(up)">
                                      <p:cBhvr>
                                        <p:cTn id="14" dur="500"/>
                                        <p:tgtEl>
                                          <p:spTgt spid="8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childTnLst>
                          </p:cTn>
                        </p:par>
                        <p:par>
                          <p:cTn id="19" fill="hold">
                            <p:stCondLst>
                              <p:cond delay="1500"/>
                            </p:stCondLst>
                            <p:childTnLst>
                              <p:par>
                                <p:cTn id="20" presetID="21" presetClass="exit" presetSubtype="1" fill="hold" grpId="0" nodeType="afterEffect">
                                  <p:stCondLst>
                                    <p:cond delay="0"/>
                                  </p:stCondLst>
                                  <p:childTnLst>
                                    <p:animEffect transition="out" filter="wheel(1)">
                                      <p:cBhvr>
                                        <p:cTn id="21" dur="2000"/>
                                        <p:tgtEl>
                                          <p:spTgt spid="48"/>
                                        </p:tgtEl>
                                      </p:cBhvr>
                                    </p:animEffect>
                                    <p:set>
                                      <p:cBhvr>
                                        <p:cTn id="22" dur="1" fill="hold">
                                          <p:stCondLst>
                                            <p:cond delay="19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p>
            <a:r>
              <a:rPr lang="de-DE" sz="1400" dirty="0">
                <a:latin typeface="Arial" panose="020B0604020202020204" pitchFamily="34" charset="0"/>
                <a:cs typeface="Arial" panose="020B0604020202020204" pitchFamily="34" charset="0"/>
              </a:rPr>
              <a:t>Genommutation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0" cy="261428"/>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469A44F6-A2C9-4738-977C-0E108F213FC9}"/>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Tree>
    <p:extLst>
      <p:ext uri="{BB962C8B-B14F-4D97-AF65-F5344CB8AC3E}">
        <p14:creationId xmlns:p14="http://schemas.microsoft.com/office/powerpoint/2010/main" val="219314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693E5B-5150-458B-9CB0-66FF3BE2B0DC}"/>
              </a:ext>
            </a:extLst>
          </p:cNvPr>
          <p:cNvSpPr>
            <a:spLocks noGrp="1"/>
          </p:cNvSpPr>
          <p:nvPr>
            <p:ph type="title"/>
          </p:nvPr>
        </p:nvSpPr>
        <p:spPr>
          <a:solidFill>
            <a:srgbClr val="7030A0"/>
          </a:solidFill>
          <a:ln>
            <a:noFill/>
          </a:ln>
          <a:effectLst/>
          <a:scene3d>
            <a:camera prst="orthographicFront">
              <a:rot lat="0" lon="0" rev="0"/>
            </a:camera>
            <a:lightRig rig="chilly" dir="t">
              <a:rot lat="0" lon="0" rev="18480000"/>
            </a:lightRig>
          </a:scene3d>
          <a:sp3d prstMaterial="clear">
            <a:bevelT h="63500"/>
          </a:sp3d>
        </p:spPr>
        <p:txBody>
          <a:bodyPr/>
          <a:lstStyle/>
          <a:p>
            <a:r>
              <a:rPr lang="de-DE" dirty="0"/>
              <a:t>Chromosomenmutation</a:t>
            </a:r>
          </a:p>
        </p:txBody>
      </p:sp>
      <p:sp>
        <p:nvSpPr>
          <p:cNvPr id="3" name="Textfeld 2">
            <a:extLst>
              <a:ext uri="{FF2B5EF4-FFF2-40B4-BE49-F238E27FC236}">
                <a16:creationId xmlns:a16="http://schemas.microsoft.com/office/drawing/2014/main" id="{BF846094-9AAE-4B19-8B29-2702ACBD8E9C}"/>
              </a:ext>
            </a:extLst>
          </p:cNvPr>
          <p:cNvSpPr txBox="1"/>
          <p:nvPr/>
        </p:nvSpPr>
        <p:spPr>
          <a:xfrm>
            <a:off x="2618286" y="6078588"/>
            <a:ext cx="3907427" cy="307777"/>
          </a:xfrm>
          <a:prstGeom prst="rect">
            <a:avLst/>
          </a:prstGeom>
          <a:noFill/>
        </p:spPr>
        <p:txBody>
          <a:bodyPr wrap="square" rtlCol="0">
            <a:spAutoFit/>
          </a:bodyPr>
          <a:lstStyle/>
          <a:p>
            <a:r>
              <a:rPr lang="de-DE" sz="1400" dirty="0"/>
              <a:t>Bitte auf </a:t>
            </a:r>
            <a:r>
              <a:rPr lang="de-DE" sz="1400" smtClean="0"/>
              <a:t>den Link </a:t>
            </a:r>
            <a:r>
              <a:rPr lang="de-DE" sz="1400" dirty="0"/>
              <a:t>klicken, um das Video zu starten.</a:t>
            </a:r>
          </a:p>
        </p:txBody>
      </p:sp>
      <p:sp>
        <p:nvSpPr>
          <p:cNvPr id="5" name="Textfeld 4">
            <a:extLst>
              <a:ext uri="{FF2B5EF4-FFF2-40B4-BE49-F238E27FC236}">
                <a16:creationId xmlns:a16="http://schemas.microsoft.com/office/drawing/2014/main" id="{B200639A-EF52-4157-9611-BB9C50A7B1E0}"/>
              </a:ext>
            </a:extLst>
          </p:cNvPr>
          <p:cNvSpPr txBox="1"/>
          <p:nvPr/>
        </p:nvSpPr>
        <p:spPr>
          <a:xfrm>
            <a:off x="7536338" y="5754432"/>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2</a:t>
            </a:r>
          </a:p>
        </p:txBody>
      </p:sp>
      <p:sp>
        <p:nvSpPr>
          <p:cNvPr id="6" name="Rechteck 5"/>
          <p:cNvSpPr/>
          <p:nvPr/>
        </p:nvSpPr>
        <p:spPr>
          <a:xfrm>
            <a:off x="526262" y="1784129"/>
            <a:ext cx="3239220" cy="369332"/>
          </a:xfrm>
          <a:prstGeom prst="rect">
            <a:avLst/>
          </a:prstGeom>
        </p:spPr>
        <p:txBody>
          <a:bodyPr wrap="none">
            <a:spAutoFit/>
          </a:bodyPr>
          <a:lstStyle/>
          <a:p>
            <a:r>
              <a:rPr lang="de-DE" dirty="0">
                <a:hlinkClick r:id="rId3"/>
              </a:rPr>
              <a:t>https://</a:t>
            </a:r>
            <a:r>
              <a:rPr lang="de-DE" dirty="0" smtClean="0">
                <a:hlinkClick r:id="rId3"/>
              </a:rPr>
              <a:t>youtu.be/TYQrzFABQHQ</a:t>
            </a:r>
            <a:r>
              <a:rPr lang="de-DE" dirty="0" smtClean="0"/>
              <a:t> </a:t>
            </a:r>
            <a:endParaRPr lang="de-DE" dirty="0"/>
          </a:p>
        </p:txBody>
      </p:sp>
    </p:spTree>
    <p:extLst>
      <p:ext uri="{BB962C8B-B14F-4D97-AF65-F5344CB8AC3E}">
        <p14:creationId xmlns:p14="http://schemas.microsoft.com/office/powerpoint/2010/main" val="197892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AB30B1AD-26D6-4056-BFE0-52BD85EAE38C}"/>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Tree>
    <p:extLst>
      <p:ext uri="{BB962C8B-B14F-4D97-AF65-F5344CB8AC3E}">
        <p14:creationId xmlns:p14="http://schemas.microsoft.com/office/powerpoint/2010/main" val="961116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D0EC75-AA8E-46E4-8702-C1820A7AAE70}"/>
              </a:ext>
            </a:extLst>
          </p:cNvPr>
          <p:cNvSpPr>
            <a:spLocks noGrp="1"/>
          </p:cNvSpPr>
          <p:nvPr>
            <p:ph type="title"/>
          </p:nvPr>
        </p:nvSpPr>
        <p:spPr>
          <a:solidFill>
            <a:srgbClr val="00B050"/>
          </a:solidFill>
          <a:ln>
            <a:noFill/>
          </a:ln>
          <a:effectLst/>
          <a:scene3d>
            <a:camera prst="orthographicFront">
              <a:rot lat="0" lon="0" rev="0"/>
            </a:camera>
            <a:lightRig rig="chilly" dir="t">
              <a:rot lat="0" lon="0" rev="18480000"/>
            </a:lightRig>
          </a:scene3d>
          <a:sp3d prstMaterial="clear">
            <a:bevelT h="63500"/>
          </a:sp3d>
        </p:spPr>
        <p:txBody>
          <a:bodyPr/>
          <a:lstStyle/>
          <a:p>
            <a:r>
              <a:rPr lang="de-DE" dirty="0"/>
              <a:t>Genmutation </a:t>
            </a:r>
            <a:r>
              <a:rPr lang="de-DE" dirty="0" smtClean="0"/>
              <a:t>– Punktmutation</a:t>
            </a:r>
            <a:endParaRPr lang="de-DE" dirty="0"/>
          </a:p>
        </p:txBody>
      </p:sp>
      <p:pic>
        <p:nvPicPr>
          <p:cNvPr id="4" name="Grafik 3" descr="Ein Bild, das Tisch, sitzend, Vogel, Teller enthält.&#10;&#10;Automatisch generierte Beschreibung">
            <a:extLst>
              <a:ext uri="{FF2B5EF4-FFF2-40B4-BE49-F238E27FC236}">
                <a16:creationId xmlns:a16="http://schemas.microsoft.com/office/drawing/2014/main" id="{9F381C81-CC07-4562-887C-7429C6A533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1237" y="1369443"/>
            <a:ext cx="4581525" cy="5181600"/>
          </a:xfrm>
          <a:prstGeom prst="rect">
            <a:avLst/>
          </a:prstGeom>
        </p:spPr>
      </p:pic>
      <p:sp>
        <p:nvSpPr>
          <p:cNvPr id="5" name="Textfeld 4">
            <a:extLst>
              <a:ext uri="{FF2B5EF4-FFF2-40B4-BE49-F238E27FC236}">
                <a16:creationId xmlns:a16="http://schemas.microsoft.com/office/drawing/2014/main" id="{02A657BA-320D-401D-A394-ACC5C27A7A4F}"/>
              </a:ext>
            </a:extLst>
          </p:cNvPr>
          <p:cNvSpPr txBox="1"/>
          <p:nvPr/>
        </p:nvSpPr>
        <p:spPr>
          <a:xfrm>
            <a:off x="6874485" y="6378552"/>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184894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66573" y="2960914"/>
            <a:ext cx="14454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0" y="3812598"/>
            <a:ext cx="452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cxnSpLocks/>
            <a:stCxn id="43" idx="1"/>
            <a:endCxn id="11" idx="3"/>
          </p:cNvCxnSpPr>
          <p:nvPr/>
        </p:nvCxnSpPr>
        <p:spPr>
          <a:xfrm flipH="1" flipV="1">
            <a:off x="2211977" y="3114803"/>
            <a:ext cx="1530599" cy="1107195"/>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F71C5404-587E-420E-8693-B2B0FCDF52BB}"/>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Tree>
    <p:extLst>
      <p:ext uri="{BB962C8B-B14F-4D97-AF65-F5344CB8AC3E}">
        <p14:creationId xmlns:p14="http://schemas.microsoft.com/office/powerpoint/2010/main" val="283322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up)">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down)">
                                      <p:cBhvr>
                                        <p:cTn id="15" dur="500"/>
                                        <p:tgtEl>
                                          <p:spTgt spid="4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1EFD97-6548-4B6C-ADD7-4D8F45234164}"/>
              </a:ext>
            </a:extLst>
          </p:cNvPr>
          <p:cNvSpPr>
            <a:spLocks noGrp="1"/>
          </p:cNvSpPr>
          <p:nvPr>
            <p:ph type="title"/>
          </p:nvPr>
        </p:nvSpPr>
        <p:spPr>
          <a:solidFill>
            <a:srgbClr val="92D050"/>
          </a:solidFill>
          <a:ln>
            <a:noFill/>
          </a:ln>
          <a:effectLst/>
          <a:scene3d>
            <a:camera prst="orthographicFront">
              <a:rot lat="0" lon="0" rev="0"/>
            </a:camera>
            <a:lightRig rig="chilly" dir="t">
              <a:rot lat="0" lon="0" rev="18480000"/>
            </a:lightRig>
          </a:scene3d>
          <a:sp3d prstMaterial="clear">
            <a:bevelT h="63500"/>
          </a:sp3d>
        </p:spPr>
        <p:txBody>
          <a:bodyPr>
            <a:normAutofit fontScale="90000"/>
          </a:bodyPr>
          <a:lstStyle/>
          <a:p>
            <a:r>
              <a:rPr lang="de-DE" dirty="0"/>
              <a:t>Punktmutation </a:t>
            </a:r>
            <a:r>
              <a:rPr lang="de-DE" dirty="0" smtClean="0"/>
              <a:t>– Restriktionsschnittstelle</a:t>
            </a:r>
            <a:endParaRPr lang="de-DE" dirty="0"/>
          </a:p>
        </p:txBody>
      </p:sp>
      <p:pic>
        <p:nvPicPr>
          <p:cNvPr id="4" name="Grafik 3" descr="Ein Bild, das Screenshot enthält.&#10;&#10;Automatisch generierte Beschreibung">
            <a:extLst>
              <a:ext uri="{FF2B5EF4-FFF2-40B4-BE49-F238E27FC236}">
                <a16:creationId xmlns:a16="http://schemas.microsoft.com/office/drawing/2014/main" id="{079FB354-4848-4CC7-BFF4-2F2C00A575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10" y="2365460"/>
            <a:ext cx="4248000" cy="2485080"/>
          </a:xfrm>
          <a:prstGeom prst="rect">
            <a:avLst/>
          </a:prstGeom>
          <a:ln>
            <a:noFill/>
          </a:ln>
        </p:spPr>
      </p:pic>
      <p:pic>
        <p:nvPicPr>
          <p:cNvPr id="6" name="Grafik 5" descr="Ein Bild, das Uhr enthält.&#10;&#10;Automatisch generierte Beschreibung">
            <a:extLst>
              <a:ext uri="{FF2B5EF4-FFF2-40B4-BE49-F238E27FC236}">
                <a16:creationId xmlns:a16="http://schemas.microsoft.com/office/drawing/2014/main" id="{EAF3E81E-54F5-4053-8342-8EBD47F075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1638" y="2531720"/>
            <a:ext cx="4068000" cy="1061070"/>
          </a:xfrm>
          <a:prstGeom prst="rect">
            <a:avLst/>
          </a:prstGeom>
        </p:spPr>
      </p:pic>
      <p:sp>
        <p:nvSpPr>
          <p:cNvPr id="5" name="Textfeld 4">
            <a:extLst>
              <a:ext uri="{FF2B5EF4-FFF2-40B4-BE49-F238E27FC236}">
                <a16:creationId xmlns:a16="http://schemas.microsoft.com/office/drawing/2014/main" id="{D514AE4A-6FE7-4A35-8223-1482171FDB12}"/>
              </a:ext>
            </a:extLst>
          </p:cNvPr>
          <p:cNvSpPr txBox="1"/>
          <p:nvPr/>
        </p:nvSpPr>
        <p:spPr>
          <a:xfrm>
            <a:off x="4428706" y="4704176"/>
            <a:ext cx="26962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4</a:t>
            </a:r>
          </a:p>
        </p:txBody>
      </p:sp>
      <p:sp>
        <p:nvSpPr>
          <p:cNvPr id="3" name="Textfeld 2"/>
          <p:cNvSpPr txBox="1"/>
          <p:nvPr/>
        </p:nvSpPr>
        <p:spPr>
          <a:xfrm>
            <a:off x="234422" y="5046716"/>
            <a:ext cx="4931229" cy="400110"/>
          </a:xfrm>
          <a:prstGeom prst="rect">
            <a:avLst/>
          </a:prstGeom>
          <a:noFill/>
        </p:spPr>
        <p:txBody>
          <a:bodyPr wrap="square" rtlCol="0">
            <a:spAutoFit/>
          </a:bodyPr>
          <a:lstStyle/>
          <a:p>
            <a:r>
              <a:rPr lang="en-US" sz="1000" dirty="0" err="1" smtClean="0">
                <a:hlinkClick r:id="rId5"/>
              </a:rPr>
              <a:t>Yourgenome</a:t>
            </a:r>
            <a:r>
              <a:rPr lang="en-US" sz="1000" dirty="0" smtClean="0"/>
              <a:t> </a:t>
            </a:r>
            <a:r>
              <a:rPr lang="en-US" sz="1000" dirty="0"/>
              <a:t>(2017</a:t>
            </a:r>
            <a:r>
              <a:rPr lang="en-US" sz="1000" dirty="0" smtClean="0"/>
              <a:t>), Copyright information, Available </a:t>
            </a:r>
            <a:r>
              <a:rPr lang="en-US" sz="1000" dirty="0"/>
              <a:t>at</a:t>
            </a:r>
            <a:r>
              <a:rPr lang="en-US" sz="1000" dirty="0" smtClean="0"/>
              <a:t>:</a:t>
            </a:r>
            <a:r>
              <a:rPr lang="de-DE" sz="1000" dirty="0" smtClean="0"/>
              <a:t>,</a:t>
            </a:r>
            <a:r>
              <a:rPr lang="en-US" sz="1000" dirty="0" smtClean="0"/>
              <a:t> </a:t>
            </a:r>
            <a:r>
              <a:rPr lang="en-US" sz="1000" dirty="0">
                <a:hlinkClick r:id="rId6"/>
              </a:rPr>
              <a:t>https://</a:t>
            </a:r>
            <a:r>
              <a:rPr lang="en-US" sz="1000" dirty="0" smtClean="0">
                <a:hlinkClick r:id="rId6"/>
              </a:rPr>
              <a:t>www.yourgenome.org/copyright</a:t>
            </a:r>
            <a:r>
              <a:rPr lang="en-US" sz="1000" dirty="0" smtClean="0"/>
              <a:t> [</a:t>
            </a:r>
            <a:r>
              <a:rPr lang="en-US" sz="1000" dirty="0"/>
              <a:t>Accessed </a:t>
            </a:r>
            <a:r>
              <a:rPr lang="en-US" sz="1000" dirty="0" smtClean="0"/>
              <a:t>13 Oct. 2021].</a:t>
            </a:r>
            <a:r>
              <a:rPr lang="de-DE" sz="1000" dirty="0" smtClean="0"/>
              <a:t> CC-BY-4.0</a:t>
            </a:r>
            <a:endParaRPr lang="de-DE" sz="1000" dirty="0"/>
          </a:p>
        </p:txBody>
      </p:sp>
    </p:spTree>
    <p:extLst>
      <p:ext uri="{BB962C8B-B14F-4D97-AF65-F5344CB8AC3E}">
        <p14:creationId xmlns:p14="http://schemas.microsoft.com/office/powerpoint/2010/main" val="228928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39E2EE5-9C76-47E4-A61B-82EB86816EF6}"/>
              </a:ext>
            </a:extLst>
          </p:cNvPr>
          <p:cNvSpPr txBox="1"/>
          <p:nvPr/>
        </p:nvSpPr>
        <p:spPr>
          <a:xfrm>
            <a:off x="3502409" y="3412488"/>
            <a:ext cx="1879041" cy="400110"/>
          </a:xfrm>
          <a:prstGeom prst="rect">
            <a:avLst/>
          </a:prstGeom>
          <a:solidFill>
            <a:srgbClr val="FF000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2000">
                <a:latin typeface="Arial" panose="020B0604020202020204" pitchFamily="34" charset="0"/>
                <a:cs typeface="Arial" panose="020B0604020202020204" pitchFamily="34" charset="0"/>
              </a:defRPr>
            </a:lvl1pPr>
          </a:lstStyle>
          <a:p>
            <a:r>
              <a:rPr lang="de-DE" dirty="0"/>
              <a:t>Mutationsarten</a:t>
            </a:r>
          </a:p>
        </p:txBody>
      </p:sp>
      <p:sp>
        <p:nvSpPr>
          <p:cNvPr id="7" name="Textfeld 6">
            <a:extLst>
              <a:ext uri="{FF2B5EF4-FFF2-40B4-BE49-F238E27FC236}">
                <a16:creationId xmlns:a16="http://schemas.microsoft.com/office/drawing/2014/main" id="{BCDF18C9-6EFF-4F49-9AF8-1632B17A13C1}"/>
              </a:ext>
            </a:extLst>
          </p:cNvPr>
          <p:cNvSpPr txBox="1"/>
          <p:nvPr/>
        </p:nvSpPr>
        <p:spPr>
          <a:xfrm>
            <a:off x="865544" y="3812598"/>
            <a:ext cx="2056973" cy="523220"/>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 – </a:t>
            </a:r>
          </a:p>
          <a:p>
            <a:r>
              <a:rPr lang="de-DE" dirty="0"/>
              <a:t>Restriktionsschnittstelle</a:t>
            </a:r>
          </a:p>
        </p:txBody>
      </p:sp>
      <p:sp>
        <p:nvSpPr>
          <p:cNvPr id="8" name="Textfeld 7">
            <a:extLst>
              <a:ext uri="{FF2B5EF4-FFF2-40B4-BE49-F238E27FC236}">
                <a16:creationId xmlns:a16="http://schemas.microsoft.com/office/drawing/2014/main" id="{7563C9A1-B03D-40E5-87F5-BB9A420F6256}"/>
              </a:ext>
            </a:extLst>
          </p:cNvPr>
          <p:cNvSpPr txBox="1"/>
          <p:nvPr/>
        </p:nvSpPr>
        <p:spPr>
          <a:xfrm>
            <a:off x="5720752" y="3458654"/>
            <a:ext cx="2044149" cy="307777"/>
          </a:xfrm>
          <a:prstGeom prst="rect">
            <a:avLst/>
          </a:prstGeom>
          <a:solidFill>
            <a:srgbClr val="7030A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Chromosomenmutation</a:t>
            </a:r>
          </a:p>
        </p:txBody>
      </p:sp>
      <p:sp>
        <p:nvSpPr>
          <p:cNvPr id="9" name="Textfeld 8">
            <a:extLst>
              <a:ext uri="{FF2B5EF4-FFF2-40B4-BE49-F238E27FC236}">
                <a16:creationId xmlns:a16="http://schemas.microsoft.com/office/drawing/2014/main" id="{076A6B54-BBAD-4DD2-B9D8-FCCDB3C15FB9}"/>
              </a:ext>
            </a:extLst>
          </p:cNvPr>
          <p:cNvSpPr txBox="1"/>
          <p:nvPr/>
        </p:nvSpPr>
        <p:spPr>
          <a:xfrm>
            <a:off x="3715326" y="2843283"/>
            <a:ext cx="1457450" cy="307777"/>
          </a:xfrm>
          <a:prstGeom prst="rect">
            <a:avLst/>
          </a:prstGeom>
          <a:solidFill>
            <a:srgbClr val="0070C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Genommutation</a:t>
            </a:r>
          </a:p>
        </p:txBody>
      </p:sp>
      <p:sp>
        <p:nvSpPr>
          <p:cNvPr id="11" name="Textfeld 10">
            <a:extLst>
              <a:ext uri="{FF2B5EF4-FFF2-40B4-BE49-F238E27FC236}">
                <a16:creationId xmlns:a16="http://schemas.microsoft.com/office/drawing/2014/main" id="{ECFE5940-C4EE-4B2C-B296-2584EBFD111B}"/>
              </a:ext>
            </a:extLst>
          </p:cNvPr>
          <p:cNvSpPr txBox="1"/>
          <p:nvPr/>
        </p:nvSpPr>
        <p:spPr>
          <a:xfrm>
            <a:off x="799823" y="2961679"/>
            <a:ext cx="1378904" cy="307777"/>
          </a:xfrm>
          <a:prstGeom prst="rect">
            <a:avLst/>
          </a:prstGeom>
          <a:solidFill>
            <a:srgbClr val="92D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Punktmutation</a:t>
            </a:r>
          </a:p>
        </p:txBody>
      </p:sp>
      <p:cxnSp>
        <p:nvCxnSpPr>
          <p:cNvPr id="14" name="Gerader Verbinder 13">
            <a:extLst>
              <a:ext uri="{FF2B5EF4-FFF2-40B4-BE49-F238E27FC236}">
                <a16:creationId xmlns:a16="http://schemas.microsoft.com/office/drawing/2014/main" id="{B0568020-ED45-424D-8B41-029A51D2A634}"/>
              </a:ext>
            </a:extLst>
          </p:cNvPr>
          <p:cNvCxnSpPr>
            <a:stCxn id="6" idx="0"/>
            <a:endCxn id="9" idx="2"/>
          </p:cNvCxnSpPr>
          <p:nvPr/>
        </p:nvCxnSpPr>
        <p:spPr>
          <a:xfrm flipV="1">
            <a:off x="4441930" y="3151060"/>
            <a:ext cx="2121" cy="261428"/>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1CD32CE3-526E-48B9-BDAA-77D82D156D3D}"/>
              </a:ext>
            </a:extLst>
          </p:cNvPr>
          <p:cNvCxnSpPr>
            <a:cxnSpLocks/>
            <a:stCxn id="6" idx="3"/>
            <a:endCxn id="8" idx="1"/>
          </p:cNvCxnSpPr>
          <p:nvPr/>
        </p:nvCxnSpPr>
        <p:spPr>
          <a:xfrm>
            <a:off x="5381450" y="3612543"/>
            <a:ext cx="339302" cy="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D1BAAFAD-BF7A-4DBB-AFAA-7D38E3069254}"/>
              </a:ext>
            </a:extLst>
          </p:cNvPr>
          <p:cNvSpPr txBox="1"/>
          <p:nvPr/>
        </p:nvSpPr>
        <p:spPr>
          <a:xfrm>
            <a:off x="3742576" y="4068109"/>
            <a:ext cx="1407758" cy="307777"/>
          </a:xfrm>
          <a:prstGeom prst="rect">
            <a:avLst/>
          </a:prstGeom>
          <a:solidFill>
            <a:srgbClr val="00B050"/>
          </a:solidFill>
          <a:ln>
            <a:noFill/>
          </a:ln>
          <a:effectLst/>
          <a:scene3d>
            <a:camera prst="orthographicFront">
              <a:rot lat="0" lon="0" rev="0"/>
            </a:camera>
            <a:lightRig rig="chilly" dir="t">
              <a:rot lat="0" lon="0" rev="18480000"/>
            </a:lightRig>
          </a:scene3d>
          <a:sp3d prstMaterial="clear">
            <a:bevelT h="63500"/>
          </a:sp3d>
        </p:spPr>
        <p:txBody>
          <a:bodyPr wrap="none" rtlCol="0">
            <a:spAutoFit/>
          </a:bodyPr>
          <a:lstStyle>
            <a:defPPr>
              <a:defRPr lang="en-US"/>
            </a:defPPr>
            <a:lvl1pPr>
              <a:defRPr sz="1400">
                <a:latin typeface="Arial" panose="020B0604020202020204" pitchFamily="34" charset="0"/>
                <a:cs typeface="Arial" panose="020B0604020202020204" pitchFamily="34" charset="0"/>
              </a:defRPr>
            </a:lvl1pPr>
          </a:lstStyle>
          <a:p>
            <a:r>
              <a:rPr lang="de-DE" dirty="0"/>
              <a:t>Genmutationen</a:t>
            </a:r>
          </a:p>
        </p:txBody>
      </p:sp>
      <p:cxnSp>
        <p:nvCxnSpPr>
          <p:cNvPr id="22" name="Gerader Verbinder 21">
            <a:extLst>
              <a:ext uri="{FF2B5EF4-FFF2-40B4-BE49-F238E27FC236}">
                <a16:creationId xmlns:a16="http://schemas.microsoft.com/office/drawing/2014/main" id="{840B3378-9FC2-4E4E-AB54-6449798C9330}"/>
              </a:ext>
            </a:extLst>
          </p:cNvPr>
          <p:cNvCxnSpPr>
            <a:cxnSpLocks/>
            <a:stCxn id="6" idx="2"/>
            <a:endCxn id="43" idx="0"/>
          </p:cNvCxnSpPr>
          <p:nvPr/>
        </p:nvCxnSpPr>
        <p:spPr>
          <a:xfrm>
            <a:off x="4441930" y="3812598"/>
            <a:ext cx="4525" cy="25551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2B402ADD-200F-413D-B73B-965A659793A7}"/>
              </a:ext>
            </a:extLst>
          </p:cNvPr>
          <p:cNvCxnSpPr>
            <a:stCxn id="43" idx="1"/>
            <a:endCxn id="11" idx="3"/>
          </p:cNvCxnSpPr>
          <p:nvPr/>
        </p:nvCxnSpPr>
        <p:spPr>
          <a:xfrm flipH="1" flipV="1">
            <a:off x="2178727" y="3115568"/>
            <a:ext cx="1563849" cy="110643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Gerader Verbinder 2">
            <a:extLst>
              <a:ext uri="{FF2B5EF4-FFF2-40B4-BE49-F238E27FC236}">
                <a16:creationId xmlns:a16="http://schemas.microsoft.com/office/drawing/2014/main" id="{384BDD2D-92D5-41B8-AAD2-8EC4BDC2710B}"/>
              </a:ext>
            </a:extLst>
          </p:cNvPr>
          <p:cNvCxnSpPr>
            <a:stCxn id="11" idx="2"/>
            <a:endCxn id="7" idx="0"/>
          </p:cNvCxnSpPr>
          <p:nvPr/>
        </p:nvCxnSpPr>
        <p:spPr>
          <a:xfrm>
            <a:off x="1489275" y="3269456"/>
            <a:ext cx="404756" cy="543142"/>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A009B2A9-91A7-4BE3-8A9C-E350D163ECFF}"/>
              </a:ext>
            </a:extLst>
          </p:cNvPr>
          <p:cNvSpPr txBox="1"/>
          <p:nvPr/>
        </p:nvSpPr>
        <p:spPr>
          <a:xfrm>
            <a:off x="2869474" y="121912"/>
            <a:ext cx="3405052" cy="369332"/>
          </a:xfrm>
          <a:prstGeom prst="rect">
            <a:avLst/>
          </a:prstGeom>
          <a:solidFill>
            <a:srgbClr val="FFFF00"/>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r>
              <a:rPr lang="de-DE" b="1" dirty="0">
                <a:latin typeface="Arial" panose="020B0604020202020204" pitchFamily="34" charset="0"/>
                <a:cs typeface="Arial" panose="020B0604020202020204" pitchFamily="34" charset="0"/>
              </a:rPr>
              <a:t>Diagnose von Mutationsarten</a:t>
            </a:r>
          </a:p>
        </p:txBody>
      </p:sp>
    </p:spTree>
    <p:extLst>
      <p:ext uri="{BB962C8B-B14F-4D97-AF65-F5344CB8AC3E}">
        <p14:creationId xmlns:p14="http://schemas.microsoft.com/office/powerpoint/2010/main" val="2858093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4D712B0552E4C040800325C97DCF7ADA" ma:contentTypeVersion="" ma:contentTypeDescription="Ein neues Dokument erstellen." ma:contentTypeScope="" ma:versionID="ceb1499377c913675057af43183e035d">
  <xsd:schema xmlns:xsd="http://www.w3.org/2001/XMLSchema" xmlns:xs="http://www.w3.org/2001/XMLSchema" xmlns:p="http://schemas.microsoft.com/office/2006/metadata/properties" xmlns:ns2="55696b60-0389-45c2-bb8c-032517eb46a2" targetNamespace="http://schemas.microsoft.com/office/2006/metadata/properties" ma:root="true" ma:fieldsID="402b5aa344d9f8ab2c8dc62f307f3dd3" ns2:_="">
    <xsd:import namespace="55696b60-0389-45c2-bb8c-032517eb46a2"/>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96b60-0389-45c2-bb8c-032517eb46a2"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0BB048-D3AC-4079-9834-02C0B9E303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696b60-0389-45c2-bb8c-032517eb46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4C8761-A6EF-4D7E-B50C-25724639D182}">
  <ds:schemaRefs>
    <ds:schemaRef ds:uri="55696b60-0389-45c2-bb8c-032517eb46a2"/>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C6FBF285-CC9D-461B-ABF6-920B92BE9B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1119</Words>
  <Application>Microsoft Office PowerPoint</Application>
  <PresentationFormat>Bildschirmpräsentation (4:3)</PresentationFormat>
  <Paragraphs>167</Paragraphs>
  <Slides>21</Slides>
  <Notes>12</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21</vt:i4>
      </vt:variant>
    </vt:vector>
  </HeadingPairs>
  <TitlesOfParts>
    <vt:vector size="24" baseType="lpstr">
      <vt:lpstr>Arial</vt:lpstr>
      <vt:lpstr>Calibri</vt:lpstr>
      <vt:lpstr>Office</vt:lpstr>
      <vt:lpstr>PowerPoint-Präsentation</vt:lpstr>
      <vt:lpstr>Genommutationen</vt:lpstr>
      <vt:lpstr>PowerPoint-Präsentation</vt:lpstr>
      <vt:lpstr>Chromosomenmutation</vt:lpstr>
      <vt:lpstr>PowerPoint-Präsentation</vt:lpstr>
      <vt:lpstr>Genmutation – Punktmutation</vt:lpstr>
      <vt:lpstr>PowerPoint-Präsentation</vt:lpstr>
      <vt:lpstr>Punktmutation – Restriktionsschnittstelle</vt:lpstr>
      <vt:lpstr>PowerPoint-Präsentation</vt:lpstr>
      <vt:lpstr>Insertion/Deletion</vt:lpstr>
      <vt:lpstr>PowerPoint-Präsentation</vt:lpstr>
      <vt:lpstr>Karyogramm</vt:lpstr>
      <vt:lpstr>PowerPoint-Präsentation</vt:lpstr>
      <vt:lpstr>FISH-Analyse</vt:lpstr>
      <vt:lpstr>PowerPoint-Präsentation</vt:lpstr>
      <vt:lpstr>DNA-Sequenzierung</vt:lpstr>
      <vt:lpstr>PowerPoint-Präsentation</vt:lpstr>
      <vt:lpstr>Restriktion mit Gelelektrophorese (RFLP)</vt:lpstr>
      <vt:lpstr>PowerPoint-Präsentation</vt:lpstr>
      <vt:lpstr>PCR mit Gelelektrophorese (STR-Analyse)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Bernd Dittrich</dc:creator>
  <cp:lastModifiedBy>Seel, Hale (ZSL)</cp:lastModifiedBy>
  <cp:revision>95</cp:revision>
  <cp:lastPrinted>2021-10-13T12:09:28Z</cp:lastPrinted>
  <dcterms:created xsi:type="dcterms:W3CDTF">2020-07-14T07:13:14Z</dcterms:created>
  <dcterms:modified xsi:type="dcterms:W3CDTF">2021-10-13T12:42:37Z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0x0101004D712B0552E4C040800325C97DCF7ADA</vt:lpwstr>
  </property>
</Properties>
</file>